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56" r:id="rId2"/>
    <p:sldId id="258" r:id="rId3"/>
    <p:sldId id="257" r:id="rId4"/>
    <p:sldId id="263" r:id="rId5"/>
    <p:sldId id="259" r:id="rId6"/>
    <p:sldId id="260" r:id="rId7"/>
    <p:sldId id="261" r:id="rId8"/>
    <p:sldId id="262" r:id="rId9"/>
    <p:sldId id="274" r:id="rId10"/>
    <p:sldId id="27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5" d="100"/>
          <a:sy n="175" d="100"/>
        </p:scale>
        <p:origin x="-12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C4A0-E613-2549-9BF1-6B496A1D5F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Mcnair_logo_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1" y="5174106"/>
            <a:ext cx="3031162" cy="1586720"/>
          </a:xfrm>
          <a:prstGeom prst="rect">
            <a:avLst/>
          </a:prstGeom>
        </p:spPr>
      </p:pic>
      <p:pic>
        <p:nvPicPr>
          <p:cNvPr id="10" name="Picture 9" descr="Mcnair_logo_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1" y="5174106"/>
            <a:ext cx="3031162" cy="1586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C4A0-E613-2549-9BF1-6B496A1D5F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2325" y="1225550"/>
            <a:ext cx="7521575" cy="3592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C4A0-E613-2549-9BF1-6B496A1D5F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2325" y="1225550"/>
            <a:ext cx="7521575" cy="3592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84F4-DE11-D54E-83F4-3AC8898DEA1C}" type="datetimeFigureOut">
              <a:rPr lang="en-US" smtClean="0"/>
              <a:pPr/>
              <a:t>6/30/14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C4A0-E613-2549-9BF1-6B496A1D5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9FA84F4-DE11-D54E-83F4-3AC8898DEA1C}" type="datetimeFigureOut">
              <a:rPr lang="en-US" smtClean="0"/>
              <a:pPr/>
              <a:t>6/30/14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804C4A0-E613-2549-9BF1-6B496A1D5F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Mcnair_logo_tex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1" y="5174106"/>
            <a:ext cx="3031162" cy="1586720"/>
          </a:xfrm>
          <a:prstGeom prst="rect">
            <a:avLst/>
          </a:prstGeom>
        </p:spPr>
      </p:pic>
      <p:pic>
        <p:nvPicPr>
          <p:cNvPr id="10" name="Picture 9" descr="Mcnair_logo_tex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1" y="5174106"/>
            <a:ext cx="3031162" cy="1586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090092">
            <a:off x="1061725" y="1703020"/>
            <a:ext cx="5548959" cy="1445027"/>
          </a:xfrm>
        </p:spPr>
        <p:txBody>
          <a:bodyPr/>
          <a:lstStyle/>
          <a:p>
            <a:pPr algn="ctr"/>
            <a:r>
              <a:rPr lang="en-US" sz="4400" dirty="0" smtClean="0"/>
              <a:t>Building a College Going Culture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49" y="212989"/>
            <a:ext cx="7520940" cy="732284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720808"/>
                </a:solidFill>
              </a:rPr>
              <a:t>High School Heroes</a:t>
            </a:r>
            <a:endParaRPr lang="en-US" sz="3600" b="1" dirty="0">
              <a:solidFill>
                <a:srgbClr val="720808"/>
              </a:solidFill>
            </a:endParaRPr>
          </a:p>
        </p:txBody>
      </p:sp>
      <p:pic>
        <p:nvPicPr>
          <p:cNvPr id="4" name="Content Placeholder 3" descr="IMG_1693.JPG"/>
          <p:cNvPicPr>
            <a:picLocks noGrp="1" noChangeAspect="1"/>
          </p:cNvPicPr>
          <p:nvPr>
            <p:ph idx="1"/>
          </p:nvPr>
        </p:nvPicPr>
        <p:blipFill>
          <a:blip r:embed="rId2"/>
          <a:srcRect l="9032" r="9032"/>
          <a:stretch>
            <a:fillRect/>
          </a:stretch>
        </p:blipFill>
        <p:spPr>
          <a:xfrm>
            <a:off x="458333" y="1143557"/>
            <a:ext cx="8202267" cy="37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929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Program Objective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12622"/>
            <a:ext cx="8503920" cy="3723801"/>
          </a:xfrm>
        </p:spPr>
        <p:txBody>
          <a:bodyPr anchor="ctr">
            <a:normAutofit/>
          </a:bodyPr>
          <a:lstStyle/>
          <a:p>
            <a:pPr algn="ctr">
              <a:spcAft>
                <a:spcPts val="2400"/>
              </a:spcAft>
              <a:buNone/>
            </a:pPr>
            <a:r>
              <a:rPr lang="en-US" sz="4800" dirty="0" smtClean="0"/>
              <a:t>Raise college awareness and knowledge among elementary school students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6056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98" y="365760"/>
            <a:ext cx="7520940" cy="54864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Who Participates?</a:t>
            </a:r>
            <a:endParaRPr lang="en-US" sz="44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874676"/>
          </a:xfrm>
        </p:spPr>
        <p:txBody>
          <a:bodyPr anchor="b">
            <a:no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800" dirty="0" smtClean="0"/>
              <a:t>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Grade Classes from a feeder elementary school</a:t>
            </a:r>
          </a:p>
          <a:p>
            <a:pPr marL="0" indent="0"/>
            <a:endParaRPr lang="en-US" sz="2400" dirty="0" smtClean="0"/>
          </a:p>
          <a:p>
            <a:pPr marL="571500" indent="-571500">
              <a:buFont typeface="Arial"/>
              <a:buChar char="•"/>
            </a:pPr>
            <a:r>
              <a:rPr lang="en-US" sz="4800" dirty="0" smtClean="0"/>
              <a:t>12-15 High School Students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878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6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3163" y="3935408"/>
            <a:ext cx="2969493" cy="2412599"/>
          </a:xfrm>
          <a:prstGeom prst="rect">
            <a:avLst/>
          </a:prstGeom>
        </p:spPr>
      </p:pic>
      <p:pic>
        <p:nvPicPr>
          <p:cNvPr id="4" name="Picture 3" descr="IMG_16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7775">
            <a:off x="323127" y="4437062"/>
            <a:ext cx="3024348" cy="20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53" y="365760"/>
            <a:ext cx="7520940" cy="54864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720808"/>
                </a:solidFill>
              </a:rPr>
              <a:t>What Do They Do?</a:t>
            </a:r>
            <a:endParaRPr lang="en-US" sz="4400" b="1" dirty="0">
              <a:solidFill>
                <a:srgbClr val="7208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21506"/>
            <a:ext cx="8503920" cy="2855579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High School Students are “Heroes” to a small group of elementary school students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Correspond through letters and visits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Heroes lead activities in the classroom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College Fair</a:t>
            </a:r>
          </a:p>
        </p:txBody>
      </p:sp>
    </p:spTree>
    <p:extLst>
      <p:ext uri="{BB962C8B-B14F-4D97-AF65-F5344CB8AC3E}">
        <p14:creationId xmlns:p14="http://schemas.microsoft.com/office/powerpoint/2010/main" val="24687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720808"/>
                </a:solidFill>
              </a:rPr>
              <a:t>College Fair</a:t>
            </a:r>
            <a:endParaRPr lang="en-US" sz="4400" b="1" dirty="0">
              <a:solidFill>
                <a:srgbClr val="7208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2960" y="939488"/>
            <a:ext cx="7520940" cy="3442767"/>
          </a:xfrm>
        </p:spPr>
        <p:txBody>
          <a:bodyPr anchor="ctr">
            <a:norm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dirty="0" smtClean="0"/>
              <a:t>Students complete a career interest inventory in the classroom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Students are grouped across the classes by career interests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A Hero leads each group to research colleges that offer the course of study that leads to that career</a:t>
            </a:r>
          </a:p>
        </p:txBody>
      </p:sp>
      <p:pic>
        <p:nvPicPr>
          <p:cNvPr id="4" name="Picture 3" descr="IMG_07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011">
            <a:off x="314643" y="4451860"/>
            <a:ext cx="2811534" cy="2108651"/>
          </a:xfrm>
          <a:prstGeom prst="rect">
            <a:avLst/>
          </a:prstGeom>
        </p:spPr>
      </p:pic>
      <p:pic>
        <p:nvPicPr>
          <p:cNvPr id="5" name="Picture 4" descr="IMG_07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262">
            <a:off x="2998169" y="4409461"/>
            <a:ext cx="2740108" cy="20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720808"/>
                </a:solidFill>
              </a:rPr>
              <a:t>College Fair</a:t>
            </a:r>
            <a:endParaRPr lang="en-US" sz="4400" b="1" dirty="0">
              <a:solidFill>
                <a:srgbClr val="7208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2960" y="1234304"/>
            <a:ext cx="7520940" cy="3067857"/>
          </a:xfrm>
        </p:spPr>
        <p:txBody>
          <a:bodyPr anchor="ctr">
            <a:norm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dirty="0" smtClean="0"/>
              <a:t>The group chooses one college to research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The group creates a presentation board with facts about the school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The students present the college fair to parents and family members and other students in the school</a:t>
            </a:r>
          </a:p>
          <a:p>
            <a:endParaRPr lang="en-US" dirty="0"/>
          </a:p>
        </p:txBody>
      </p:sp>
      <p:pic>
        <p:nvPicPr>
          <p:cNvPr id="4" name="Picture 3" descr="DSCN87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0">
            <a:off x="1376340" y="4277851"/>
            <a:ext cx="3082790" cy="22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25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165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4005" r="-74005"/>
          <a:stretch>
            <a:fillRect/>
          </a:stretch>
        </p:blipFill>
        <p:spPr>
          <a:xfrm>
            <a:off x="0" y="3157836"/>
            <a:ext cx="7099185" cy="3700164"/>
          </a:xfrm>
        </p:spPr>
      </p:pic>
      <p:pic>
        <p:nvPicPr>
          <p:cNvPr id="5" name="Picture 4" descr="IMG_16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3620"/>
            <a:ext cx="2132574" cy="3794380"/>
          </a:xfrm>
          <a:prstGeom prst="rect">
            <a:avLst/>
          </a:prstGeom>
        </p:spPr>
      </p:pic>
      <p:pic>
        <p:nvPicPr>
          <p:cNvPr id="6" name="Picture 5" descr="IMG_16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70" y="0"/>
            <a:ext cx="5005965" cy="3623490"/>
          </a:xfrm>
          <a:prstGeom prst="rect">
            <a:avLst/>
          </a:prstGeom>
        </p:spPr>
      </p:pic>
      <p:pic>
        <p:nvPicPr>
          <p:cNvPr id="7" name="Picture 6" descr="IMG_16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182" y="3391723"/>
            <a:ext cx="2287818" cy="3466277"/>
          </a:xfrm>
          <a:prstGeom prst="rect">
            <a:avLst/>
          </a:prstGeom>
        </p:spPr>
      </p:pic>
      <p:pic>
        <p:nvPicPr>
          <p:cNvPr id="8" name="Picture 7" descr="IMG_16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933" y="0"/>
            <a:ext cx="2407067" cy="3929519"/>
          </a:xfrm>
          <a:prstGeom prst="rect">
            <a:avLst/>
          </a:prstGeom>
        </p:spPr>
      </p:pic>
      <p:pic>
        <p:nvPicPr>
          <p:cNvPr id="9" name="Picture 8" descr="IMG_168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326" y="3312623"/>
            <a:ext cx="2052010" cy="3545377"/>
          </a:xfrm>
          <a:prstGeom prst="rect">
            <a:avLst/>
          </a:prstGeom>
        </p:spPr>
      </p:pic>
      <p:pic>
        <p:nvPicPr>
          <p:cNvPr id="10" name="Picture 9" descr="IMG_168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956"/>
            <a:ext cx="2009699" cy="31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720808"/>
                </a:solidFill>
              </a:rPr>
              <a:t>Going to College!</a:t>
            </a:r>
            <a:endParaRPr lang="en-US" sz="4800" b="1" dirty="0">
              <a:solidFill>
                <a:srgbClr val="720808"/>
              </a:solidFill>
            </a:endParaRPr>
          </a:p>
        </p:txBody>
      </p:sp>
      <p:pic>
        <p:nvPicPr>
          <p:cNvPr id="5" name="Picture 4" descr="2011 ROPE Che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7" y="4268049"/>
            <a:ext cx="5729173" cy="2384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0105" y="316315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3" descr="2011 ROPE Scholars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822960" y="1203074"/>
            <a:ext cx="7293369" cy="2940848"/>
          </a:xfrm>
        </p:spPr>
      </p:pic>
    </p:spTree>
    <p:extLst>
      <p:ext uri="{BB962C8B-B14F-4D97-AF65-F5344CB8AC3E}">
        <p14:creationId xmlns:p14="http://schemas.microsoft.com/office/powerpoint/2010/main" val="19358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Contact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1" anchor="ctr">
            <a:norm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Monica Lee -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mlee@rcsnc.org</a:t>
            </a:r>
            <a:endParaRPr lang="en-US" sz="32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buNone/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Sarah McKinney -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smckinney@rcsnc.org</a:t>
            </a:r>
            <a:endParaRPr lang="en-US" sz="32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buNone/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828-245-4339</a:t>
            </a:r>
          </a:p>
          <a:p>
            <a:pPr algn="ctr">
              <a:buNone/>
            </a:pP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www.mcnairedfoundation.org</a:t>
            </a:r>
            <a:endParaRPr lang="en-US" sz="3200" dirty="0" smtClean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401806"/>
            <a:ext cx="7691719" cy="432455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buNone/>
            </a:pPr>
            <a:r>
              <a:rPr lang="en-US" sz="6600" dirty="0" smtClean="0">
                <a:solidFill>
                  <a:srgbClr val="1D1E0E"/>
                </a:solidFill>
              </a:rPr>
              <a:t>How do you </a:t>
            </a:r>
          </a:p>
          <a:p>
            <a:pPr algn="ctr">
              <a:buNone/>
            </a:pPr>
            <a:r>
              <a:rPr lang="en-US" sz="6600" dirty="0" smtClean="0">
                <a:solidFill>
                  <a:srgbClr val="1D1E0E"/>
                </a:solidFill>
              </a:rPr>
              <a:t>build a </a:t>
            </a:r>
          </a:p>
          <a:p>
            <a:pPr algn="ctr">
              <a:buNone/>
            </a:pPr>
            <a:r>
              <a:rPr lang="en-US" sz="6600" dirty="0" smtClean="0">
                <a:solidFill>
                  <a:srgbClr val="1D1E0E"/>
                </a:solidFill>
              </a:rPr>
              <a:t>college going culture?</a:t>
            </a:r>
            <a:endParaRPr lang="en-US" sz="6600" dirty="0">
              <a:solidFill>
                <a:srgbClr val="1D1E0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348515"/>
            <a:ext cx="7691719" cy="454016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buNone/>
            </a:pPr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</a:rPr>
              <a:t>Adopt a </a:t>
            </a:r>
          </a:p>
          <a:p>
            <a:pPr>
              <a:buNone/>
            </a:pPr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</a:rPr>
              <a:t>College </a:t>
            </a:r>
          </a:p>
          <a:p>
            <a:pPr>
              <a:buNone/>
            </a:pPr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</a:rPr>
              <a:t>Student</a:t>
            </a:r>
          </a:p>
        </p:txBody>
      </p:sp>
      <p:pic>
        <p:nvPicPr>
          <p:cNvPr id="4" name="Picture 3" descr="DSCN8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413" y="886317"/>
            <a:ext cx="4131811" cy="3422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1E0E"/>
                </a:solidFill>
              </a:rPr>
              <a:t>First Steps</a:t>
            </a:r>
            <a:endParaRPr lang="en-US" dirty="0">
              <a:solidFill>
                <a:srgbClr val="1D1E0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914400"/>
            <a:ext cx="7520940" cy="206945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Identify willing college students (preferably diverse)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Represent public, private, large, small, rural, urban, 2-year and 4-year schools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Start with 4</a:t>
            </a:r>
            <a:r>
              <a:rPr lang="en-US" sz="2000" baseline="30000" dirty="0" smtClean="0"/>
              <a:t>th and</a:t>
            </a:r>
            <a:r>
              <a:rPr lang="en-US" sz="2000" dirty="0" smtClean="0"/>
              <a:t>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grade classes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Must have teacher and administrative support (buy-in)</a:t>
            </a:r>
          </a:p>
        </p:txBody>
      </p:sp>
      <p:pic>
        <p:nvPicPr>
          <p:cNvPr id="4" name="Picture 3" descr="DSCN79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5374">
            <a:off x="2908358" y="3248835"/>
            <a:ext cx="3107103" cy="2409284"/>
          </a:xfrm>
          <a:prstGeom prst="rect">
            <a:avLst/>
          </a:prstGeom>
        </p:spPr>
      </p:pic>
      <p:pic>
        <p:nvPicPr>
          <p:cNvPr id="5" name="Picture 4" descr="DSCN79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00532">
            <a:off x="105034" y="3662220"/>
            <a:ext cx="3150097" cy="23007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1E0E"/>
                </a:solidFill>
              </a:rPr>
              <a:t>Teacher Requirements</a:t>
            </a:r>
            <a:endParaRPr lang="en-US" dirty="0">
              <a:solidFill>
                <a:srgbClr val="1D1E0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Regular contact with student to set up visits and monthly sessions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Introductory Classroom Visit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Monthly Skype/Interactive sessions with student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Host student at least 4 times per year for visits (Fall Break, Christmas Break, Spring Break, End of Year)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End of year college hall party (May) 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Optional – letters/care packages to student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 descr="DSCN7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69" y="4544948"/>
            <a:ext cx="2909432" cy="2176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1E0E"/>
                </a:solidFill>
              </a:rPr>
              <a:t>Student Requirements</a:t>
            </a:r>
            <a:endParaRPr lang="en-US" dirty="0">
              <a:solidFill>
                <a:srgbClr val="1D1E0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1D1E0E"/>
                </a:solidFill>
              </a:rPr>
              <a:t>Maintain contact with teacher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1D1E0E"/>
                </a:solidFill>
              </a:rPr>
              <a:t>Preparation for visits and monthly sessions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1D1E0E"/>
                </a:solidFill>
              </a:rPr>
              <a:t>Monthly Skype/interactive sessions with the class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1D1E0E"/>
                </a:solidFill>
              </a:rPr>
              <a:t>Visit class at minimum of 4 times per year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1D1E0E"/>
                </a:solidFill>
              </a:rPr>
              <a:t>Correspond with class</a:t>
            </a:r>
            <a:endParaRPr lang="en-US" sz="2400" dirty="0">
              <a:solidFill>
                <a:srgbClr val="1D1E0E"/>
              </a:solidFill>
            </a:endParaRPr>
          </a:p>
        </p:txBody>
      </p:sp>
      <p:pic>
        <p:nvPicPr>
          <p:cNvPr id="7" name="UNCforDunbar - 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897" y="3918144"/>
            <a:ext cx="3561636" cy="250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D1E0E"/>
                </a:solidFill>
              </a:rPr>
              <a:t>Outcomes</a:t>
            </a:r>
            <a:endParaRPr lang="en-US" dirty="0">
              <a:solidFill>
                <a:srgbClr val="1D1E0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66" y="914400"/>
            <a:ext cx="8004141" cy="252295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Provides support and accountability for college students (mainly first generation)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Provides college awareness for elementary school students (Grades 4-5)</a:t>
            </a:r>
          </a:p>
          <a:p>
            <a:pPr marL="0" indent="0"/>
            <a:endParaRPr lang="en-US" sz="1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 descr="DSCN79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8626">
            <a:off x="393078" y="3398941"/>
            <a:ext cx="4997757" cy="32451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Sustainability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44" y="914400"/>
            <a:ext cx="7520940" cy="236063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b">
            <a:normAutofit fontScale="92500"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1D1E0E"/>
                </a:solidFill>
              </a:rPr>
              <a:t>Minimum cost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1D1E0E"/>
                </a:solidFill>
              </a:rPr>
              <a:t>Minimum administrative responsibility – initial start-up, ongoing support to teachers and students</a:t>
            </a:r>
            <a:endParaRPr lang="en-US" sz="3600" dirty="0">
              <a:solidFill>
                <a:srgbClr val="1D1E0E"/>
              </a:solidFill>
            </a:endParaRPr>
          </a:p>
        </p:txBody>
      </p:sp>
      <p:pic>
        <p:nvPicPr>
          <p:cNvPr id="4" name="Picture 3" descr="DSCN79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0996">
            <a:off x="3172993" y="3745142"/>
            <a:ext cx="2677798" cy="2544571"/>
          </a:xfrm>
          <a:prstGeom prst="rect">
            <a:avLst/>
          </a:prstGeom>
        </p:spPr>
      </p:pic>
      <p:pic>
        <p:nvPicPr>
          <p:cNvPr id="5" name="Picture 4" descr="DSCN79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3104">
            <a:off x="317614" y="3540188"/>
            <a:ext cx="2816513" cy="2816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878434"/>
            <a:ext cx="7520940" cy="3802043"/>
          </a:xfrm>
        </p:spPr>
        <p:txBody>
          <a:bodyPr/>
          <a:lstStyle/>
          <a:p>
            <a:pPr algn="ctr"/>
            <a:r>
              <a:rPr lang="en-US" sz="8800" dirty="0" smtClean="0">
                <a:solidFill>
                  <a:srgbClr val="720808"/>
                </a:solidFill>
              </a:rPr>
              <a:t>Bobby Mac </a:t>
            </a:r>
          </a:p>
          <a:p>
            <a:pPr algn="ctr"/>
            <a:r>
              <a:rPr lang="en-US" sz="8800" dirty="0" smtClean="0">
                <a:solidFill>
                  <a:srgbClr val="720808"/>
                </a:solidFill>
              </a:rPr>
              <a:t>Goes to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Theme">
  <a:themeElements>
    <a:clrScheme name="Custom 4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16A67"/>
      </a:accent3>
      <a:accent4>
        <a:srgbClr val="4F524C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418</TotalTime>
  <Words>376</Words>
  <Application>Microsoft Macintosh PowerPoint</Application>
  <PresentationFormat>On-screen Show (4:3)</PresentationFormat>
  <Paragraphs>59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Theme</vt:lpstr>
      <vt:lpstr>Building a College Going Culture</vt:lpstr>
      <vt:lpstr>PowerPoint Presentation</vt:lpstr>
      <vt:lpstr>PowerPoint Presentation</vt:lpstr>
      <vt:lpstr>First Steps</vt:lpstr>
      <vt:lpstr>Teacher Requirements</vt:lpstr>
      <vt:lpstr>Student Requirements</vt:lpstr>
      <vt:lpstr>Outcomes</vt:lpstr>
      <vt:lpstr>Sustainability</vt:lpstr>
      <vt:lpstr>PowerPoint Presentation</vt:lpstr>
      <vt:lpstr>High School Heroes</vt:lpstr>
      <vt:lpstr>Program Objective</vt:lpstr>
      <vt:lpstr>Who Participates?</vt:lpstr>
      <vt:lpstr>What Do They Do?</vt:lpstr>
      <vt:lpstr>College Fair</vt:lpstr>
      <vt:lpstr>College Fair</vt:lpstr>
      <vt:lpstr>PowerPoint Presentation</vt:lpstr>
      <vt:lpstr>Going to College!</vt:lpstr>
      <vt:lpstr>Contact Information</vt:lpstr>
    </vt:vector>
  </TitlesOfParts>
  <Company>Rutherford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First Year College Students While Building a College Going Culture in Elementary Schools</dc:title>
  <dc:creator>RCS</dc:creator>
  <cp:lastModifiedBy>RCS RCS</cp:lastModifiedBy>
  <cp:revision>12</cp:revision>
  <dcterms:created xsi:type="dcterms:W3CDTF">2013-07-16T20:46:51Z</dcterms:created>
  <dcterms:modified xsi:type="dcterms:W3CDTF">2014-06-30T17:13:21Z</dcterms:modified>
</cp:coreProperties>
</file>