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69" r:id="rId3"/>
    <p:sldId id="273" r:id="rId4"/>
    <p:sldId id="276" r:id="rId5"/>
    <p:sldId id="278" r:id="rId6"/>
    <p:sldId id="271" r:id="rId7"/>
    <p:sldId id="258" r:id="rId8"/>
    <p:sldId id="259" r:id="rId9"/>
    <p:sldId id="260" r:id="rId10"/>
    <p:sldId id="281" r:id="rId11"/>
    <p:sldId id="267" r:id="rId12"/>
    <p:sldId id="263" r:id="rId13"/>
    <p:sldId id="280" r:id="rId14"/>
    <p:sldId id="287" r:id="rId15"/>
    <p:sldId id="288" r:id="rId16"/>
    <p:sldId id="286" r:id="rId17"/>
    <p:sldId id="262" r:id="rId18"/>
    <p:sldId id="292" r:id="rId19"/>
    <p:sldId id="291" r:id="rId20"/>
    <p:sldId id="293" r:id="rId21"/>
    <p:sldId id="294" r:id="rId22"/>
    <p:sldId id="289" r:id="rId23"/>
    <p:sldId id="283" r:id="rId24"/>
    <p:sldId id="296" r:id="rId25"/>
    <p:sldId id="297" r:id="rId26"/>
    <p:sldId id="298" r:id="rId27"/>
    <p:sldId id="282" r:id="rId28"/>
    <p:sldId id="290" r:id="rId29"/>
    <p:sldId id="279" r:id="rId30"/>
    <p:sldId id="270" r:id="rId31"/>
    <p:sldId id="275" r:id="rId32"/>
    <p:sldId id="272" r:id="rId33"/>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68626E-4DAF-462E-AE67-28EDC9AE27B8}">
          <p14:sldIdLst>
            <p14:sldId id="256"/>
            <p14:sldId id="269"/>
            <p14:sldId id="273"/>
            <p14:sldId id="276"/>
            <p14:sldId id="278"/>
            <p14:sldId id="271"/>
            <p14:sldId id="258"/>
            <p14:sldId id="259"/>
            <p14:sldId id="260"/>
            <p14:sldId id="281"/>
            <p14:sldId id="267"/>
            <p14:sldId id="263"/>
            <p14:sldId id="280"/>
            <p14:sldId id="287"/>
            <p14:sldId id="288"/>
            <p14:sldId id="286"/>
            <p14:sldId id="262"/>
            <p14:sldId id="292"/>
            <p14:sldId id="291"/>
            <p14:sldId id="293"/>
            <p14:sldId id="294"/>
            <p14:sldId id="289"/>
            <p14:sldId id="283"/>
            <p14:sldId id="296"/>
            <p14:sldId id="297"/>
            <p14:sldId id="298"/>
            <p14:sldId id="282"/>
            <p14:sldId id="290"/>
            <p14:sldId id="279"/>
            <p14:sldId id="270"/>
            <p14:sldId id="275"/>
            <p14:sldId id="2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5" autoAdjust="0"/>
  </p:normalViewPr>
  <p:slideViewPr>
    <p:cSldViewPr>
      <p:cViewPr>
        <p:scale>
          <a:sx n="48" d="100"/>
          <a:sy n="48" d="100"/>
        </p:scale>
        <p:origin x="-912" y="-1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6"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7CC3C85A-6C63-4216-A884-44D0C5D01C7E}" type="datetimeFigureOut">
              <a:rPr lang="en-US" smtClean="0"/>
              <a:t>7/2/2014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lIns="91440" tIns="45720" rIns="91440" bIns="45720" rtlCol="0" anchor="b"/>
          <a:lstStyle>
            <a:lvl1pPr algn="r">
              <a:defRPr sz="1200"/>
            </a:lvl1pPr>
          </a:lstStyle>
          <a:p>
            <a:fld id="{5A6EB6B8-73B2-480B-AE14-0F467443286B}" type="slidenum">
              <a:rPr lang="en-US" smtClean="0"/>
              <a:t>‹#›</a:t>
            </a:fld>
            <a:endParaRPr lang="en-US"/>
          </a:p>
        </p:txBody>
      </p:sp>
    </p:spTree>
    <p:extLst>
      <p:ext uri="{BB962C8B-B14F-4D97-AF65-F5344CB8AC3E}">
        <p14:creationId xmlns:p14="http://schemas.microsoft.com/office/powerpoint/2010/main" val="318189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Mary.ragland@sw.ed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feature=player_embedded&amp;v=tl6Lcqvs3k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Increasing the College Going Rate: Career Coaching as an Effective Model for Delivering Postsecondary Transition Services</a:t>
            </a:r>
            <a:r>
              <a:rPr lang="en-US" b="1" dirty="0" smtClean="0"/>
              <a:t>.  I</a:t>
            </a:r>
            <a:r>
              <a:rPr lang="en-US" b="1" baseline="0" dirty="0" smtClean="0"/>
              <a:t> represent the higher education sector and Jan represents the k-12 sector.  Ask how many are from college? How many are from k-12? How many are from non-profits or government agencies?  The good news is this presentation brings together partners from all three sectors for the common goal of increasing the college-going rate and the college completion rate.  Before I dive in to the mechanics of the Virginia Career Coaching program, I want to begin with a story.  The gentlemen you see on the left is Jacob Richardson and Jacob is one of my </a:t>
            </a:r>
            <a:r>
              <a:rPr lang="en-US" b="1" baseline="0" dirty="0" err="1" smtClean="0"/>
              <a:t>collegues</a:t>
            </a:r>
            <a:r>
              <a:rPr lang="en-US" b="1" baseline="0" dirty="0" smtClean="0"/>
              <a:t> at Southwest Virginia Community.  He holds a Masters in Counseling and serves as a College Success Coach-ensuring SWCC students see success.  You ask why I am showing you Jacob’s picture and who is with him… Jacob was one of the first students to receive services from a </a:t>
            </a:r>
            <a:r>
              <a:rPr lang="en-US" b="1" baseline="0" dirty="0" err="1" smtClean="0"/>
              <a:t>Carerr</a:t>
            </a:r>
            <a:r>
              <a:rPr lang="en-US" b="1" baseline="0" dirty="0" smtClean="0"/>
              <a:t> Coach.  Jacob comes from a </a:t>
            </a:r>
            <a:r>
              <a:rPr lang="en-US" b="1" baseline="0" dirty="0" err="1" smtClean="0"/>
              <a:t>sinle</a:t>
            </a:r>
            <a:r>
              <a:rPr lang="en-US" b="1" baseline="0" dirty="0" smtClean="0"/>
              <a:t>-parent home where his mother had not attended college and Jacob really did not have plans after high school… until his Career Coach Jean Smith made him complete the FAFSA.  So many more stories like Jacob’s and Jan will actually end </a:t>
            </a:r>
            <a:r>
              <a:rPr lang="en-US" b="1" baseline="0" dirty="0" err="1" smtClean="0"/>
              <a:t>wiith</a:t>
            </a:r>
            <a:r>
              <a:rPr lang="en-US" b="1" baseline="0" dirty="0" smtClean="0"/>
              <a:t> one of those stories but in the essence of time, I want to give you the recipe for a successful Career Coach program.</a:t>
            </a:r>
            <a:endParaRPr lang="en-US" b="1" dirty="0" smtClean="0"/>
          </a:p>
          <a:p>
            <a:r>
              <a:rPr lang="en-US" b="1" dirty="0" smtClean="0"/>
              <a:t>Ask </a:t>
            </a:r>
            <a:endParaRPr lang="en-US" dirty="0"/>
          </a:p>
          <a:p>
            <a:r>
              <a:rPr lang="en-US" dirty="0"/>
              <a:t> </a:t>
            </a:r>
          </a:p>
        </p:txBody>
      </p:sp>
      <p:sp>
        <p:nvSpPr>
          <p:cNvPr id="4" name="Slide Number Placeholder 3"/>
          <p:cNvSpPr>
            <a:spLocks noGrp="1"/>
          </p:cNvSpPr>
          <p:nvPr>
            <p:ph type="sldNum" sz="quarter" idx="10"/>
          </p:nvPr>
        </p:nvSpPr>
        <p:spPr/>
        <p:txBody>
          <a:bodyPr/>
          <a:lstStyle/>
          <a:p>
            <a:fld id="{5A6EB6B8-73B2-480B-AE14-0F467443286B}" type="slidenum">
              <a:rPr lang="en-US" smtClean="0"/>
              <a:t>1</a:t>
            </a:fld>
            <a:endParaRPr lang="en-US"/>
          </a:p>
        </p:txBody>
      </p:sp>
    </p:spTree>
    <p:extLst>
      <p:ext uri="{BB962C8B-B14F-4D97-AF65-F5344CB8AC3E}">
        <p14:creationId xmlns:p14="http://schemas.microsoft.com/office/powerpoint/2010/main" val="371789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parameters</a:t>
            </a:r>
            <a:r>
              <a:rPr lang="en-US" baseline="0" dirty="0" smtClean="0"/>
              <a:t> but as this graph shows there is  this overlapping middle area where all three come together-that’s what I call the career coaching sweet spot.</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10</a:t>
            </a:fld>
            <a:endParaRPr lang="en-US"/>
          </a:p>
        </p:txBody>
      </p:sp>
    </p:spTree>
    <p:extLst>
      <p:ext uri="{BB962C8B-B14F-4D97-AF65-F5344CB8AC3E}">
        <p14:creationId xmlns:p14="http://schemas.microsoft.com/office/powerpoint/2010/main" val="100662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service region we’ve divided up schools based on school enrollment and geography.  We do cover all 11 high schools in our service region.  Career Coaches work a total of 29 hours a week and they operate on a school schedule so they do not work during the summer and holiday season.  Jan will dive into this, but I do think Career Coaching positions are very rewarding because of the nature of the work and the scheduling.  Most of our career coaches worked in public education before, many of them are retired teachers-Jan case in point.  </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11</a:t>
            </a:fld>
            <a:endParaRPr lang="en-US"/>
          </a:p>
        </p:txBody>
      </p:sp>
    </p:spTree>
    <p:extLst>
      <p:ext uri="{BB962C8B-B14F-4D97-AF65-F5344CB8AC3E}">
        <p14:creationId xmlns:p14="http://schemas.microsoft.com/office/powerpoint/2010/main" val="220834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 call the dance and I will be transparent</a:t>
            </a:r>
            <a:r>
              <a:rPr lang="en-US" baseline="0" dirty="0" smtClean="0"/>
              <a:t> and tell you that it’s harder to dance in some schools than others.  Until last year, not all of our schools wanted a career coach.  </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12</a:t>
            </a:fld>
            <a:endParaRPr lang="en-US"/>
          </a:p>
        </p:txBody>
      </p:sp>
    </p:spTree>
    <p:extLst>
      <p:ext uri="{BB962C8B-B14F-4D97-AF65-F5344CB8AC3E}">
        <p14:creationId xmlns:p14="http://schemas.microsoft.com/office/powerpoint/2010/main" val="20465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critical to have in place-give them example of Tazewell High School</a:t>
            </a:r>
          </a:p>
          <a:p>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13</a:t>
            </a:fld>
            <a:endParaRPr lang="en-US"/>
          </a:p>
        </p:txBody>
      </p:sp>
    </p:spTree>
    <p:extLst>
      <p:ext uri="{BB962C8B-B14F-4D97-AF65-F5344CB8AC3E}">
        <p14:creationId xmlns:p14="http://schemas.microsoft.com/office/powerpoint/2010/main" val="362483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organizational structure, opportunities for training and professional development.  Career Coach Academy takes place annually in the fall and it allows all coaches, seasoned and new to come together for professional development.  We do receive some funding from the VCCS to pay for the Career Coaches and then our regional One-Stop is a partner through WIA, and SWCC picks up the rest of the tab-Perkins.</a:t>
            </a:r>
          </a:p>
          <a:p>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15</a:t>
            </a:fld>
            <a:endParaRPr lang="en-US"/>
          </a:p>
        </p:txBody>
      </p:sp>
    </p:spTree>
    <p:extLst>
      <p:ext uri="{BB962C8B-B14F-4D97-AF65-F5344CB8AC3E}">
        <p14:creationId xmlns:p14="http://schemas.microsoft.com/office/powerpoint/2010/main" val="29380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functions of a coach in that high school</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17</a:t>
            </a:fld>
            <a:endParaRPr lang="en-US"/>
          </a:p>
        </p:txBody>
      </p:sp>
    </p:spTree>
    <p:extLst>
      <p:ext uri="{BB962C8B-B14F-4D97-AF65-F5344CB8AC3E}">
        <p14:creationId xmlns:p14="http://schemas.microsoft.com/office/powerpoint/2010/main" val="198470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 the progression of activities</a:t>
            </a:r>
            <a:r>
              <a:rPr lang="en-US" baseline="0" dirty="0" smtClean="0"/>
              <a:t> for the career coach program.  </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18</a:t>
            </a:fld>
            <a:endParaRPr lang="en-US"/>
          </a:p>
        </p:txBody>
      </p:sp>
    </p:spTree>
    <p:extLst>
      <p:ext uri="{BB962C8B-B14F-4D97-AF65-F5344CB8AC3E}">
        <p14:creationId xmlns:p14="http://schemas.microsoft.com/office/powerpoint/2010/main" val="203270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should be the fruits of the Career Coaches labor.  Next slide continues</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19</a:t>
            </a:fld>
            <a:endParaRPr lang="en-US"/>
          </a:p>
        </p:txBody>
      </p:sp>
    </p:spTree>
    <p:extLst>
      <p:ext uri="{BB962C8B-B14F-4D97-AF65-F5344CB8AC3E}">
        <p14:creationId xmlns:p14="http://schemas.microsoft.com/office/powerpoint/2010/main" val="148501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funding standpoint, you might ask why a college would want to</a:t>
            </a:r>
            <a:r>
              <a:rPr lang="en-US" baseline="0" dirty="0" smtClean="0"/>
              <a:t> put resources behind this program.  I think this graph does a good job of answering that question.  I mentioned that their were two new schools that we added this year, and let me mention that there was one school that we did not get to serve completely due to restructuring within the program… based on this graph, would you like to guess which schools they were?  </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26</a:t>
            </a:fld>
            <a:endParaRPr lang="en-US"/>
          </a:p>
        </p:txBody>
      </p:sp>
    </p:spTree>
    <p:extLst>
      <p:ext uri="{BB962C8B-B14F-4D97-AF65-F5344CB8AC3E}">
        <p14:creationId xmlns:p14="http://schemas.microsoft.com/office/powerpoint/2010/main" val="138370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 Taylor is a retired teacher of 30 years, spending eight years in elementary education and twenty-two years in eighth grade English.  For twenty years, Jan also taught college classes at Keen Mountain Correctional Center.  Jan was the recipient of the VCCS's 2008 Virginia Workforce Development Services Chancellor's Award.  Since retiring as a teacher in 2011, Jan has been employed as a Southwest Virginia Community College Career Coach at </a:t>
            </a:r>
            <a:r>
              <a:rPr lang="en-US" dirty="0" err="1" smtClean="0"/>
              <a:t>Richlands</a:t>
            </a:r>
            <a:r>
              <a:rPr lang="en-US" dirty="0" smtClean="0"/>
              <a:t> High School</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29</a:t>
            </a:fld>
            <a:endParaRPr lang="en-US"/>
          </a:p>
        </p:txBody>
      </p:sp>
    </p:spTree>
    <p:extLst>
      <p:ext uri="{BB962C8B-B14F-4D97-AF65-F5344CB8AC3E}">
        <p14:creationId xmlns:p14="http://schemas.microsoft.com/office/powerpoint/2010/main" val="65259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about the Virginia</a:t>
            </a:r>
            <a:r>
              <a:rPr lang="en-US" baseline="0" dirty="0" smtClean="0"/>
              <a:t> Community College System-23 colleges-state funded-NOVA largest higher education institution in the state</a:t>
            </a:r>
          </a:p>
          <a:p>
            <a:r>
              <a:rPr lang="en-US" baseline="0" dirty="0" smtClean="0"/>
              <a:t>Golden Cresent-1</a:t>
            </a:r>
            <a:r>
              <a:rPr lang="en-US" baseline="30000" dirty="0" smtClean="0"/>
              <a:t>st</a:t>
            </a:r>
            <a:r>
              <a:rPr lang="en-US" baseline="0" dirty="0" smtClean="0"/>
              <a:t> in the nation for higher education attainment.  Tell about the rural horseshoe, would rank as 49</a:t>
            </a:r>
            <a:r>
              <a:rPr lang="en-US" baseline="30000" dirty="0" smtClean="0"/>
              <a:t>th</a:t>
            </a:r>
            <a:r>
              <a:rPr lang="en-US" baseline="0" dirty="0" smtClean="0"/>
              <a:t> in the nation for higher education attainment.  Tell about where we are-declining population, natural resources is major economic.   So for our region, all this has been  bad new in addition to the following trends</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2</a:t>
            </a:fld>
            <a:endParaRPr lang="en-US"/>
          </a:p>
        </p:txBody>
      </p:sp>
    </p:spTree>
    <p:extLst>
      <p:ext uri="{BB962C8B-B14F-4D97-AF65-F5344CB8AC3E}">
        <p14:creationId xmlns:p14="http://schemas.microsoft.com/office/powerpoint/2010/main" val="3644296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30</a:t>
            </a:fld>
            <a:endParaRPr lang="en-US"/>
          </a:p>
        </p:txBody>
      </p:sp>
    </p:spTree>
    <p:extLst>
      <p:ext uri="{BB962C8B-B14F-4D97-AF65-F5344CB8AC3E}">
        <p14:creationId xmlns:p14="http://schemas.microsoft.com/office/powerpoint/2010/main" val="242673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31</a:t>
            </a:fld>
            <a:endParaRPr lang="en-US"/>
          </a:p>
        </p:txBody>
      </p:sp>
    </p:spTree>
    <p:extLst>
      <p:ext uri="{BB962C8B-B14F-4D97-AF65-F5344CB8AC3E}">
        <p14:creationId xmlns:p14="http://schemas.microsoft.com/office/powerpoint/2010/main" val="24267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questions</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32</a:t>
            </a:fld>
            <a:endParaRPr lang="en-US"/>
          </a:p>
        </p:txBody>
      </p:sp>
      <p:sp>
        <p:nvSpPr>
          <p:cNvPr id="7" name="Rectangle 6"/>
          <p:cNvSpPr/>
          <p:nvPr/>
        </p:nvSpPr>
        <p:spPr>
          <a:xfrm>
            <a:off x="1206500" y="749300"/>
            <a:ext cx="4572000" cy="3970318"/>
          </a:xfrm>
          <a:prstGeom prst="rect">
            <a:avLst/>
          </a:prstGeom>
        </p:spPr>
        <p:txBody>
          <a:bodyPr wrap="square">
            <a:spAutoFit/>
          </a:bodyPr>
          <a:lstStyle/>
          <a:p>
            <a:r>
              <a:rPr lang="en-US" b="1" dirty="0" smtClean="0">
                <a:solidFill>
                  <a:srgbClr val="222222"/>
                </a:solidFill>
                <a:latin typeface="Open Sans"/>
              </a:rPr>
              <a:t>VCCS Contact</a:t>
            </a:r>
            <a:endParaRPr lang="en-US" b="1" dirty="0">
              <a:solidFill>
                <a:srgbClr val="222222"/>
              </a:solidFill>
              <a:latin typeface="Open Sans"/>
            </a:endParaRPr>
          </a:p>
          <a:p>
            <a:r>
              <a:rPr lang="en-US" dirty="0" smtClean="0">
                <a:solidFill>
                  <a:srgbClr val="222222"/>
                </a:solidFill>
                <a:latin typeface="Open Sans"/>
              </a:rPr>
              <a:t>Scott Kemp  skemp@vccs.edu</a:t>
            </a:r>
            <a:r>
              <a:rPr lang="en-US" dirty="0">
                <a:solidFill>
                  <a:srgbClr val="222222"/>
                </a:solidFill>
                <a:latin typeface="Open Sans"/>
              </a:rPr>
              <a:t/>
            </a:r>
            <a:br>
              <a:rPr lang="en-US" dirty="0">
                <a:solidFill>
                  <a:srgbClr val="222222"/>
                </a:solidFill>
                <a:latin typeface="Open Sans"/>
              </a:rPr>
            </a:br>
            <a:r>
              <a:rPr lang="en-US" dirty="0">
                <a:solidFill>
                  <a:srgbClr val="222222"/>
                </a:solidFill>
                <a:latin typeface="Open Sans"/>
              </a:rPr>
              <a:t>Director, High School Career Coach Program</a:t>
            </a:r>
            <a:br>
              <a:rPr lang="en-US" dirty="0">
                <a:solidFill>
                  <a:srgbClr val="222222"/>
                </a:solidFill>
                <a:latin typeface="Open Sans"/>
              </a:rPr>
            </a:br>
            <a:r>
              <a:rPr lang="en-US" dirty="0">
                <a:solidFill>
                  <a:srgbClr val="222222"/>
                </a:solidFill>
                <a:latin typeface="Open Sans"/>
              </a:rPr>
              <a:t>Workforce Development Services</a:t>
            </a:r>
            <a:br>
              <a:rPr lang="en-US" dirty="0">
                <a:solidFill>
                  <a:srgbClr val="222222"/>
                </a:solidFill>
                <a:latin typeface="Open Sans"/>
              </a:rPr>
            </a:br>
            <a:r>
              <a:rPr lang="en-US" dirty="0">
                <a:solidFill>
                  <a:srgbClr val="222222"/>
                </a:solidFill>
                <a:latin typeface="Open Sans"/>
              </a:rPr>
              <a:t>Office: 804-819-4968</a:t>
            </a:r>
            <a:br>
              <a:rPr lang="en-US" dirty="0">
                <a:solidFill>
                  <a:srgbClr val="222222"/>
                </a:solidFill>
                <a:latin typeface="Open Sans"/>
              </a:rPr>
            </a:br>
            <a:r>
              <a:rPr lang="en-US" dirty="0" smtClean="0">
                <a:solidFill>
                  <a:srgbClr val="222222"/>
                </a:solidFill>
                <a:latin typeface="Open Sans"/>
              </a:rPr>
              <a:t>Fax: 804-819-1699</a:t>
            </a:r>
          </a:p>
          <a:p>
            <a:endParaRPr lang="en-US" dirty="0" smtClean="0">
              <a:solidFill>
                <a:srgbClr val="222222"/>
              </a:solidFill>
              <a:latin typeface="Open Sans"/>
            </a:endParaRPr>
          </a:p>
          <a:p>
            <a:r>
              <a:rPr lang="en-US" b="1" dirty="0" smtClean="0">
                <a:solidFill>
                  <a:srgbClr val="222222"/>
                </a:solidFill>
                <a:latin typeface="Open Sans"/>
              </a:rPr>
              <a:t>SWCC Contact</a:t>
            </a:r>
          </a:p>
          <a:p>
            <a:r>
              <a:rPr lang="en-US" dirty="0" smtClean="0">
                <a:solidFill>
                  <a:srgbClr val="222222"/>
                </a:solidFill>
                <a:latin typeface="Open Sans"/>
              </a:rPr>
              <a:t>Mary Ragland  </a:t>
            </a:r>
            <a:r>
              <a:rPr lang="en-US" dirty="0" smtClean="0">
                <a:solidFill>
                  <a:srgbClr val="222222"/>
                </a:solidFill>
                <a:latin typeface="Open Sans"/>
                <a:hlinkClick r:id="rId3"/>
              </a:rPr>
              <a:t>Mary.ragland@sw.edu</a:t>
            </a:r>
            <a:r>
              <a:rPr lang="en-US" dirty="0" smtClean="0">
                <a:solidFill>
                  <a:srgbClr val="222222"/>
                </a:solidFill>
                <a:latin typeface="Open Sans"/>
              </a:rPr>
              <a:t> </a:t>
            </a:r>
          </a:p>
          <a:p>
            <a:r>
              <a:rPr lang="en-US" dirty="0" smtClean="0">
                <a:solidFill>
                  <a:srgbClr val="222222"/>
                </a:solidFill>
                <a:latin typeface="Open Sans"/>
              </a:rPr>
              <a:t>Dean of Student Success</a:t>
            </a:r>
          </a:p>
          <a:p>
            <a:r>
              <a:rPr lang="en-US" dirty="0" err="1" smtClean="0">
                <a:solidFill>
                  <a:srgbClr val="222222"/>
                </a:solidFill>
                <a:latin typeface="Open Sans"/>
              </a:rPr>
              <a:t>Offiice</a:t>
            </a:r>
            <a:r>
              <a:rPr lang="en-US" dirty="0" smtClean="0">
                <a:solidFill>
                  <a:srgbClr val="222222"/>
                </a:solidFill>
                <a:latin typeface="Open Sans"/>
              </a:rPr>
              <a:t>: 276-964-7618</a:t>
            </a:r>
          </a:p>
          <a:p>
            <a:endParaRPr lang="en-US" b="0" dirty="0">
              <a:solidFill>
                <a:srgbClr val="222222"/>
              </a:solidFill>
              <a:effectLst/>
              <a:latin typeface="Open Sans"/>
            </a:endParaRPr>
          </a:p>
          <a:p>
            <a:endParaRPr lang="en-US" b="0" dirty="0">
              <a:solidFill>
                <a:srgbClr val="222222"/>
              </a:solidFill>
              <a:effectLst/>
              <a:latin typeface="Open Sans"/>
            </a:endParaRPr>
          </a:p>
        </p:txBody>
      </p:sp>
    </p:spTree>
    <p:extLst>
      <p:ext uri="{BB962C8B-B14F-4D97-AF65-F5344CB8AC3E}">
        <p14:creationId xmlns:p14="http://schemas.microsoft.com/office/powerpoint/2010/main" val="340628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trend, but harder hit in rural areas-our pond just doesn’t have as many fish in it.  Our pond is Buchanan, Dickenson, Tazewell, and Russell Counties.  As you can see, in the last 7 years, there has been a major decline in higher education enrollment in our counties-1,280 people.</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3</a:t>
            </a:fld>
            <a:endParaRPr lang="en-US"/>
          </a:p>
        </p:txBody>
      </p:sp>
    </p:spTree>
    <p:extLst>
      <p:ext uri="{BB962C8B-B14F-4D97-AF65-F5344CB8AC3E}">
        <p14:creationId xmlns:p14="http://schemas.microsoft.com/office/powerpoint/2010/main" val="278529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a:t>
            </a:r>
            <a:r>
              <a:rPr lang="en-US" baseline="0" dirty="0" smtClean="0"/>
              <a:t> do we have a decline in higher education enrollment, we also have had a major issue with students being ready for college.  As more and more high school graduates need remediation, </a:t>
            </a:r>
            <a:r>
              <a:rPr lang="en-US" baseline="0" dirty="0" err="1" smtClean="0"/>
              <a:t>particularily</a:t>
            </a:r>
            <a:r>
              <a:rPr lang="en-US" baseline="0" dirty="0" smtClean="0"/>
              <a:t> in math and English it means it takes them longer to complete a credential or even worse, if they are not academically prepared for college-they drop out and become one of our attrition statistics.  Additionally, because we have so many students who are first generation, they just don’t know what they are supposed to do to prepare for college.  Many students will walk in the day of fall classes start and say, I’m here for college.  Or, they think that they’ve completed the FAFSA and have full financial aid when they still have verification applications to complete.  We know that if a student starts college on the wrong foot, they are likely to stumble within the first semester.  It is very </a:t>
            </a:r>
            <a:r>
              <a:rPr lang="en-US" baseline="0" dirty="0" err="1" smtClean="0"/>
              <a:t>difficutly</a:t>
            </a:r>
            <a:r>
              <a:rPr lang="en-US" baseline="0" dirty="0" smtClean="0"/>
              <a:t> to get their footing firm.  If we can frontload services to ensure they are truly ready, they it’s a win-win for all involved.  However, we know that the workload of high school counselors prohibits them from being able to deliver these transitional services.  </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4</a:t>
            </a:fld>
            <a:endParaRPr lang="en-US"/>
          </a:p>
        </p:txBody>
      </p:sp>
    </p:spTree>
    <p:extLst>
      <p:ext uri="{BB962C8B-B14F-4D97-AF65-F5344CB8AC3E}">
        <p14:creationId xmlns:p14="http://schemas.microsoft.com/office/powerpoint/2010/main" val="293585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promise, this is my last bad news slide.   I am sure most of you</a:t>
            </a:r>
            <a:r>
              <a:rPr lang="en-US" baseline="0" dirty="0" smtClean="0"/>
              <a:t> are aware and possibly impacted by recent changes in the federal financial aid programs that have truly implemented a stopwatch for receiving financial aid.  </a:t>
            </a:r>
            <a:r>
              <a:rPr lang="en-US" dirty="0" smtClean="0"/>
              <a:t>Professional students are no longer allowed.  In some cases, I can see why this</a:t>
            </a:r>
            <a:r>
              <a:rPr lang="en-US" baseline="0" dirty="0" smtClean="0"/>
              <a:t> was needed but in other situations, it makes it nearly impossible for a student to “</a:t>
            </a:r>
            <a:r>
              <a:rPr lang="en-US" baseline="0" dirty="0" err="1" smtClean="0"/>
              <a:t>recareer</a:t>
            </a:r>
            <a:r>
              <a:rPr lang="en-US" baseline="0" dirty="0" smtClean="0"/>
              <a:t>”-they must get it right the first time and have a ca</a:t>
            </a:r>
            <a:r>
              <a:rPr lang="en-US" dirty="0" smtClean="0"/>
              <a:t>reer direction prior to college.</a:t>
            </a:r>
            <a:r>
              <a:rPr lang="en-US" baseline="0" dirty="0" smtClean="0"/>
              <a:t>  In addition, if they have to take the time to remediate, they might run out of financial aid.  Furthermore, as funding models for colleges are looking closer at degree completion, their could be major financial implications for institutions who do not have students who complete degrees.  </a:t>
            </a:r>
            <a:endParaRPr lang="en-US" dirty="0" smtClean="0"/>
          </a:p>
          <a:p>
            <a:endParaRPr lang="en-US" dirty="0"/>
          </a:p>
          <a:p>
            <a:r>
              <a:rPr lang="en-US" dirty="0" smtClean="0"/>
              <a:t>Academic standards have become more </a:t>
            </a:r>
            <a:r>
              <a:rPr lang="en-US" dirty="0" err="1" smtClean="0"/>
              <a:t>stringant</a:t>
            </a:r>
            <a:r>
              <a:rPr lang="en-US" dirty="0" smtClean="0"/>
              <a:t>.  If a student needs to remediate it is going to cost them most money, more time. </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5</a:t>
            </a:fld>
            <a:endParaRPr lang="en-US"/>
          </a:p>
        </p:txBody>
      </p:sp>
    </p:spTree>
    <p:extLst>
      <p:ext uri="{BB962C8B-B14F-4D97-AF65-F5344CB8AC3E}">
        <p14:creationId xmlns:p14="http://schemas.microsoft.com/office/powerpoint/2010/main" val="144632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Virginia, our brilliant Chancellor recognized</a:t>
            </a:r>
            <a:r>
              <a:rPr lang="en-US" baseline="0" dirty="0" smtClean="0"/>
              <a:t> the bad news that I just mentioned but had the foresight to realize the problems were having a major impact on Virginia’s Community Colleges but that the root of the problem was prior to post-secondary enrollment therefore he, along with a team of experts, designed the Virginia Career Coaching Program.  </a:t>
            </a:r>
            <a:r>
              <a:rPr lang="en-US" dirty="0" smtClean="0"/>
              <a:t>8 minutes</a:t>
            </a:r>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6</a:t>
            </a:fld>
            <a:endParaRPr lang="en-US"/>
          </a:p>
        </p:txBody>
      </p:sp>
      <p:sp>
        <p:nvSpPr>
          <p:cNvPr id="5" name="Rectangle 4"/>
          <p:cNvSpPr/>
          <p:nvPr/>
        </p:nvSpPr>
        <p:spPr>
          <a:xfrm>
            <a:off x="444500" y="4173834"/>
            <a:ext cx="6477000" cy="2031325"/>
          </a:xfrm>
          <a:prstGeom prst="rect">
            <a:avLst/>
          </a:prstGeom>
        </p:spPr>
        <p:txBody>
          <a:bodyPr wrap="square">
            <a:spAutoFit/>
          </a:bodyPr>
          <a:lstStyle/>
          <a:p>
            <a:r>
              <a:rPr lang="en-US" dirty="0">
                <a:hlinkClick r:id="rId3"/>
              </a:rPr>
              <a:t>https://</a:t>
            </a:r>
            <a:r>
              <a:rPr lang="en-US" dirty="0" smtClean="0">
                <a:hlinkClick r:id="rId3"/>
              </a:rPr>
              <a:t>www.youtube.com/watch?feature=player_embedded&amp;v=tl6Lcqvs3k4</a:t>
            </a:r>
            <a:endParaRPr lang="en-US" dirty="0" smtClean="0"/>
          </a:p>
          <a:p>
            <a:endParaRPr lang="en-US" dirty="0"/>
          </a:p>
          <a:p>
            <a:r>
              <a:rPr lang="en-US" dirty="0" smtClean="0"/>
              <a:t>Every state is different but what you are going to see is based on the Virginia Community College System Model-they are the umbrella that provides the organization structure for the state-wide program</a:t>
            </a:r>
            <a:endParaRPr lang="en-US" dirty="0"/>
          </a:p>
        </p:txBody>
      </p:sp>
    </p:spTree>
    <p:extLst>
      <p:ext uri="{BB962C8B-B14F-4D97-AF65-F5344CB8AC3E}">
        <p14:creationId xmlns:p14="http://schemas.microsoft.com/office/powerpoint/2010/main" val="80753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2005, the Virginia Community College System began implementing the “Career Coach Model”.  Career Coaches are community college employees that serve as career pathway specialists in local high schools.  The goal of the Career Coach Model is to increase the number and percentage of high school graduates who enter postsecondary training.  Career coaching is a collaborative partnership where the unique needs of students and school are identified in consultation with high school and college administration. Currently in the SWCC service region, there are 8 coaches based in 13 high schools.  Last year, 2,606 students were served through this program producing measurable outcomes.  This model has become nationally recognized as a best-practice.</a:t>
            </a:r>
          </a:p>
          <a:p>
            <a:endParaRPr lang="en-US" dirty="0" smtClean="0"/>
          </a:p>
          <a:p>
            <a:r>
              <a:rPr lang="en-US" dirty="0" smtClean="0"/>
              <a:t>Since its inception in 2005, the Virginia Career Coach Program pro-vides services in high schools aimed at advancing the educational and career planning of students. Community colleges partner with the Commonwealth of Virginia and local high schools in employing over 110 career coach specialists in more than 165 high schools across Virginia. Coaches work with a wide range of students, </a:t>
            </a:r>
            <a:r>
              <a:rPr lang="en-US" dirty="0" err="1" smtClean="0"/>
              <a:t>includ-ing</a:t>
            </a:r>
            <a:r>
              <a:rPr lang="en-US" dirty="0" smtClean="0"/>
              <a:t> students with economic or other challenges. Coaches help </a:t>
            </a:r>
            <a:r>
              <a:rPr lang="en-US" dirty="0" err="1" smtClean="0"/>
              <a:t>stu</a:t>
            </a:r>
            <a:r>
              <a:rPr lang="en-US" dirty="0" smtClean="0"/>
              <a:t>-dents to transition to work, attend a college/university, enlist in U.S. military service, and pursue industry certification training, in addition to providing specialized expertise regarding community college op-</a:t>
            </a:r>
            <a:r>
              <a:rPr lang="en-US" dirty="0" err="1" smtClean="0"/>
              <a:t>portunities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6EB6B8-73B2-480B-AE14-0F467443286B}" type="slidenum">
              <a:rPr lang="en-US" smtClean="0"/>
              <a:t>7</a:t>
            </a:fld>
            <a:endParaRPr lang="en-US"/>
          </a:p>
        </p:txBody>
      </p:sp>
    </p:spTree>
    <p:extLst>
      <p:ext uri="{BB962C8B-B14F-4D97-AF65-F5344CB8AC3E}">
        <p14:creationId xmlns:p14="http://schemas.microsoft.com/office/powerpoint/2010/main" val="258602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EB6B8-73B2-480B-AE14-0F467443286B}" type="slidenum">
              <a:rPr lang="en-US" smtClean="0"/>
              <a:t>8</a:t>
            </a:fld>
            <a:endParaRPr lang="en-US"/>
          </a:p>
        </p:txBody>
      </p:sp>
    </p:spTree>
    <p:extLst>
      <p:ext uri="{BB962C8B-B14F-4D97-AF65-F5344CB8AC3E}">
        <p14:creationId xmlns:p14="http://schemas.microsoft.com/office/powerpoint/2010/main" val="354364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EB6B8-73B2-480B-AE14-0F467443286B}" type="slidenum">
              <a:rPr lang="en-US" smtClean="0"/>
              <a:t>9</a:t>
            </a:fld>
            <a:endParaRPr lang="en-US"/>
          </a:p>
        </p:txBody>
      </p:sp>
    </p:spTree>
    <p:extLst>
      <p:ext uri="{BB962C8B-B14F-4D97-AF65-F5344CB8AC3E}">
        <p14:creationId xmlns:p14="http://schemas.microsoft.com/office/powerpoint/2010/main" val="425225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7ECE03B-FA2B-495B-95F2-E0DBDBDF34CF}" type="datetimeFigureOut">
              <a:rPr lang="en-US" smtClean="0"/>
              <a:t>7/2/2014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299F196-DAC9-4376-ABA5-394F532BBE1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ECE03B-FA2B-495B-95F2-E0DBDBDF34C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ECE03B-FA2B-495B-95F2-E0DBDBDF34C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ECE03B-FA2B-495B-95F2-E0DBDBDF34C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ECE03B-FA2B-495B-95F2-E0DBDBDF34C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299F196-DAC9-4376-ABA5-394F532BBE1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ECE03B-FA2B-495B-95F2-E0DBDBDF34CF}"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ECE03B-FA2B-495B-95F2-E0DBDBDF34CF}" type="datetimeFigureOut">
              <a:rPr lang="en-US" smtClean="0"/>
              <a:t>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ECE03B-FA2B-495B-95F2-E0DBDBDF34CF}" type="datetimeFigureOut">
              <a:rPr lang="en-US" smtClean="0"/>
              <a:t>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E03B-FA2B-495B-95F2-E0DBDBDF34CF}" type="datetimeFigureOut">
              <a:rPr lang="en-US" smtClean="0"/>
              <a:t>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ECE03B-FA2B-495B-95F2-E0DBDBDF34CF}"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ECE03B-FA2B-495B-95F2-E0DBDBDF34CF}"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9F196-DAC9-4376-ABA5-394F532BBE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7ECE03B-FA2B-495B-95F2-E0DBDBDF34CF}" type="datetimeFigureOut">
              <a:rPr lang="en-US" smtClean="0"/>
              <a:t>7/2/2014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99F196-DAC9-4376-ABA5-394F532BBE1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vawizard.org/vccs/Main.ac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feature=player_embedded&amp;v=tl6Lcqvs3k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762000"/>
          </a:xfrm>
        </p:spPr>
        <p:txBody>
          <a:bodyPr>
            <a:noAutofit/>
          </a:bodyPr>
          <a:lstStyle/>
          <a:p>
            <a:r>
              <a:rPr lang="en-US" sz="3800" dirty="0" smtClean="0">
                <a:solidFill>
                  <a:schemeClr val="accent4">
                    <a:lumMod val="50000"/>
                  </a:schemeClr>
                </a:solidFill>
                <a:effectLst/>
                <a:latin typeface="Times New Roman" panose="02020603050405020304" pitchFamily="18" charset="0"/>
                <a:cs typeface="Times New Roman" panose="02020603050405020304" pitchFamily="18" charset="0"/>
              </a:rPr>
              <a:t>SWCC’S CAREER COACH PROGRAM</a:t>
            </a:r>
            <a:endParaRPr lang="en-US" sz="3800" dirty="0">
              <a:solidFill>
                <a:schemeClr val="accent4">
                  <a:lumMod val="50000"/>
                </a:schemeClr>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8129" y="1143000"/>
            <a:ext cx="8541058" cy="5715000"/>
          </a:xfrm>
        </p:spPr>
        <p:txBody>
          <a:bodyPr>
            <a:normAutofit fontScale="92500" lnSpcReduction="20000"/>
          </a:bodyPr>
          <a:lstStyle/>
          <a:p>
            <a:r>
              <a:rPr lang="en-US" sz="2400" b="1" dirty="0" smtClean="0">
                <a:solidFill>
                  <a:schemeClr val="accent4">
                    <a:lumMod val="50000"/>
                  </a:schemeClr>
                </a:solidFill>
              </a:rPr>
              <a:t>AN EFFECTIVE MODEL FOR DELIVERING POSTSECONDARY TRANSITION SERVICES</a:t>
            </a:r>
          </a:p>
          <a:p>
            <a:pPr algn="l"/>
            <a:endParaRPr lang="en-US" sz="2400" b="1" dirty="0">
              <a:solidFill>
                <a:schemeClr val="accent4">
                  <a:lumMod val="50000"/>
                </a:schemeClr>
              </a:solidFill>
            </a:endParaRPr>
          </a:p>
          <a:p>
            <a:endParaRPr lang="en-US" sz="2400" b="1" dirty="0" smtClean="0">
              <a:solidFill>
                <a:schemeClr val="accent4">
                  <a:lumMod val="50000"/>
                </a:schemeClr>
              </a:solidFill>
            </a:endParaRPr>
          </a:p>
          <a:p>
            <a:endParaRPr lang="en-US" sz="2400" b="1" dirty="0">
              <a:solidFill>
                <a:schemeClr val="accent4">
                  <a:lumMod val="50000"/>
                </a:schemeClr>
              </a:solidFill>
            </a:endParaRPr>
          </a:p>
          <a:p>
            <a:endParaRPr lang="en-US" sz="2400" b="1" dirty="0" smtClean="0">
              <a:solidFill>
                <a:schemeClr val="accent4">
                  <a:lumMod val="50000"/>
                </a:schemeClr>
              </a:solidFill>
            </a:endParaRPr>
          </a:p>
          <a:p>
            <a:endParaRPr lang="en-US" sz="2400" b="1" dirty="0">
              <a:solidFill>
                <a:schemeClr val="accent4">
                  <a:lumMod val="50000"/>
                </a:schemeClr>
              </a:solidFill>
            </a:endParaRPr>
          </a:p>
          <a:p>
            <a:endParaRPr lang="en-US" sz="2400" b="1" dirty="0" smtClean="0">
              <a:solidFill>
                <a:schemeClr val="accent4">
                  <a:lumMod val="50000"/>
                </a:schemeClr>
              </a:solidFill>
            </a:endParaRPr>
          </a:p>
          <a:p>
            <a:endParaRPr lang="en-US" sz="2400" b="1" dirty="0">
              <a:solidFill>
                <a:schemeClr val="accent4">
                  <a:lumMod val="50000"/>
                </a:schemeClr>
              </a:solidFill>
            </a:endParaRPr>
          </a:p>
          <a:p>
            <a:endParaRPr lang="en-US" sz="2400" b="1" dirty="0" smtClean="0">
              <a:solidFill>
                <a:schemeClr val="accent4">
                  <a:lumMod val="50000"/>
                </a:schemeClr>
              </a:solidFill>
            </a:endParaRPr>
          </a:p>
          <a:p>
            <a:endParaRPr lang="en-US" sz="2400" b="1" dirty="0">
              <a:solidFill>
                <a:schemeClr val="accent4">
                  <a:lumMod val="50000"/>
                </a:schemeClr>
              </a:solidFill>
            </a:endParaRPr>
          </a:p>
          <a:p>
            <a:endParaRPr lang="en-US" sz="2400" b="1" dirty="0" smtClean="0">
              <a:solidFill>
                <a:schemeClr val="accent4">
                  <a:lumMod val="50000"/>
                </a:schemeClr>
              </a:solidFill>
            </a:endParaRPr>
          </a:p>
          <a:p>
            <a:endParaRPr lang="en-US" sz="2400" b="1" dirty="0" smtClean="0">
              <a:solidFill>
                <a:schemeClr val="accent4">
                  <a:lumMod val="50000"/>
                </a:schemeClr>
              </a:solidFill>
            </a:endParaRPr>
          </a:p>
          <a:p>
            <a:endParaRPr lang="en-US" sz="2400" b="1" dirty="0" smtClean="0">
              <a:solidFill>
                <a:schemeClr val="accent4">
                  <a:lumMod val="50000"/>
                </a:schemeClr>
              </a:solidFill>
            </a:endParaRPr>
          </a:p>
          <a:p>
            <a:r>
              <a:rPr lang="en-US" sz="2400" b="1" dirty="0" smtClean="0">
                <a:solidFill>
                  <a:schemeClr val="accent4">
                    <a:lumMod val="50000"/>
                  </a:schemeClr>
                </a:solidFill>
              </a:rPr>
              <a:t>Dr. Amanda Ellis-O’Quinn,</a:t>
            </a:r>
          </a:p>
          <a:p>
            <a:r>
              <a:rPr lang="en-US" sz="2400" b="1" dirty="0" smtClean="0">
                <a:solidFill>
                  <a:schemeClr val="accent4">
                    <a:lumMod val="50000"/>
                  </a:schemeClr>
                </a:solidFill>
              </a:rPr>
              <a:t>Coordinator of Student Affairs, Recruitment, &amp; Retention</a:t>
            </a:r>
          </a:p>
          <a:p>
            <a:r>
              <a:rPr lang="en-US" sz="2400" b="1" dirty="0" smtClean="0">
                <a:solidFill>
                  <a:schemeClr val="accent4">
                    <a:lumMod val="50000"/>
                  </a:schemeClr>
                </a:solidFill>
              </a:rPr>
              <a:t>Jan Taylor, Career Coach</a:t>
            </a:r>
            <a:endParaRPr lang="en-US" sz="2400" b="1" dirty="0">
              <a:solidFill>
                <a:schemeClr val="accent4">
                  <a:lumMod val="50000"/>
                </a:schemeClr>
              </a:solidFill>
            </a:endParaRP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15"/>
          <a:stretch/>
        </p:blipFill>
        <p:spPr bwMode="auto">
          <a:xfrm>
            <a:off x="1981200" y="1828800"/>
            <a:ext cx="4973843" cy="37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739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636" t="13076" r="19940" b="4561"/>
          <a:stretch/>
        </p:blipFill>
        <p:spPr bwMode="auto">
          <a:xfrm>
            <a:off x="1"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65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609600"/>
          </a:xfrm>
        </p:spPr>
        <p:txBody>
          <a:bodyPr>
            <a:normAutofit/>
          </a:bodyPr>
          <a:lstStyle/>
          <a:p>
            <a:pPr algn="r"/>
            <a:r>
              <a:rPr lang="en-US" sz="2700" dirty="0" smtClean="0">
                <a:solidFill>
                  <a:schemeClr val="tx1"/>
                </a:solidFill>
                <a:effectLst/>
              </a:rPr>
              <a:t>SWCC Career Coaches</a:t>
            </a:r>
            <a:endParaRPr lang="en-US" sz="2700" dirty="0">
              <a:solidFill>
                <a:schemeClr val="tx1"/>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6591235"/>
              </p:ext>
            </p:extLst>
          </p:nvPr>
        </p:nvGraphicFramePr>
        <p:xfrm>
          <a:off x="33291" y="1905000"/>
          <a:ext cx="9110709" cy="3962403"/>
        </p:xfrm>
        <a:graphic>
          <a:graphicData uri="http://schemas.openxmlformats.org/drawingml/2006/table">
            <a:tbl>
              <a:tblPr firstRow="1" bandRow="1">
                <a:tableStyleId>{5C22544A-7EE6-4342-B048-85BDC9FD1C3A}</a:tableStyleId>
              </a:tblPr>
              <a:tblGrid>
                <a:gridCol w="2615111"/>
                <a:gridCol w="6495598"/>
              </a:tblGrid>
              <a:tr h="440267">
                <a:tc>
                  <a:txBody>
                    <a:bodyPr/>
                    <a:lstStyle/>
                    <a:p>
                      <a:r>
                        <a:rPr lang="en-US" dirty="0" smtClean="0"/>
                        <a:t>Career Coach</a:t>
                      </a:r>
                      <a:endParaRPr lang="en-US" dirty="0"/>
                    </a:p>
                  </a:txBody>
                  <a:tcPr/>
                </a:tc>
                <a:tc>
                  <a:txBody>
                    <a:bodyPr/>
                    <a:lstStyle/>
                    <a:p>
                      <a:r>
                        <a:rPr lang="en-US" dirty="0" smtClean="0"/>
                        <a:t>High School</a:t>
                      </a:r>
                      <a:endParaRPr lang="en-US" dirty="0"/>
                    </a:p>
                  </a:txBody>
                  <a:tcPr/>
                </a:tc>
              </a:tr>
              <a:tr h="440267">
                <a:tc>
                  <a:txBody>
                    <a:bodyPr/>
                    <a:lstStyle/>
                    <a:p>
                      <a:r>
                        <a:rPr lang="en-US" dirty="0" smtClean="0"/>
                        <a:t>Ronald Childress</a:t>
                      </a:r>
                      <a:endParaRPr lang="en-US" dirty="0"/>
                    </a:p>
                  </a:txBody>
                  <a:tcPr/>
                </a:tc>
                <a:tc>
                  <a:txBody>
                    <a:bodyPr/>
                    <a:lstStyle/>
                    <a:p>
                      <a:r>
                        <a:rPr lang="en-US" dirty="0" smtClean="0"/>
                        <a:t>Grundy</a:t>
                      </a:r>
                      <a:r>
                        <a:rPr lang="en-US" baseline="0" dirty="0" smtClean="0"/>
                        <a:t> &amp; Buchanan County Career &amp; Technical Center</a:t>
                      </a:r>
                      <a:endParaRPr lang="en-US" dirty="0"/>
                    </a:p>
                  </a:txBody>
                  <a:tcPr/>
                </a:tc>
              </a:tr>
              <a:tr h="440267">
                <a:tc>
                  <a:txBody>
                    <a:bodyPr/>
                    <a:lstStyle/>
                    <a:p>
                      <a:r>
                        <a:rPr lang="en-US" dirty="0" smtClean="0"/>
                        <a:t>Brittany</a:t>
                      </a:r>
                      <a:r>
                        <a:rPr lang="en-US" baseline="0" dirty="0" smtClean="0"/>
                        <a:t> Cline</a:t>
                      </a:r>
                      <a:endParaRPr lang="en-US" dirty="0"/>
                    </a:p>
                  </a:txBody>
                  <a:tcPr/>
                </a:tc>
                <a:tc>
                  <a:txBody>
                    <a:bodyPr/>
                    <a:lstStyle/>
                    <a:p>
                      <a:r>
                        <a:rPr lang="en-US" dirty="0" smtClean="0"/>
                        <a:t>Hurly &amp; Twin Valley</a:t>
                      </a:r>
                      <a:endParaRPr lang="en-US" dirty="0"/>
                    </a:p>
                  </a:txBody>
                  <a:tcPr/>
                </a:tc>
              </a:tr>
              <a:tr h="440267">
                <a:tc>
                  <a:txBody>
                    <a:bodyPr/>
                    <a:lstStyle/>
                    <a:p>
                      <a:r>
                        <a:rPr lang="en-US" dirty="0" smtClean="0"/>
                        <a:t>Sandra Hagy</a:t>
                      </a:r>
                      <a:endParaRPr lang="en-US" dirty="0"/>
                    </a:p>
                  </a:txBody>
                  <a:tcPr/>
                </a:tc>
                <a:tc>
                  <a:txBody>
                    <a:bodyPr/>
                    <a:lstStyle/>
                    <a:p>
                      <a:r>
                        <a:rPr lang="en-US" dirty="0" smtClean="0"/>
                        <a:t>Tazewell &amp; Tazewell</a:t>
                      </a:r>
                      <a:r>
                        <a:rPr lang="en-US" baseline="0" dirty="0" smtClean="0"/>
                        <a:t> County Career &amp; Technical Center</a:t>
                      </a:r>
                      <a:endParaRPr lang="en-US" dirty="0"/>
                    </a:p>
                  </a:txBody>
                  <a:tcPr/>
                </a:tc>
              </a:tr>
              <a:tr h="440267">
                <a:tc>
                  <a:txBody>
                    <a:bodyPr/>
                    <a:lstStyle/>
                    <a:p>
                      <a:r>
                        <a:rPr lang="en-US" dirty="0" smtClean="0"/>
                        <a:t>Brittany D. Hale</a:t>
                      </a:r>
                      <a:endParaRPr lang="en-US" dirty="0"/>
                    </a:p>
                  </a:txBody>
                  <a:tcPr/>
                </a:tc>
                <a:tc>
                  <a:txBody>
                    <a:bodyPr/>
                    <a:lstStyle/>
                    <a:p>
                      <a:r>
                        <a:rPr lang="en-US" dirty="0" smtClean="0"/>
                        <a:t>Lebanon</a:t>
                      </a:r>
                      <a:endParaRPr lang="en-US" dirty="0"/>
                    </a:p>
                  </a:txBody>
                  <a:tcPr/>
                </a:tc>
              </a:tr>
              <a:tr h="440267">
                <a:tc>
                  <a:txBody>
                    <a:bodyPr/>
                    <a:lstStyle/>
                    <a:p>
                      <a:r>
                        <a:rPr lang="en-US" dirty="0" smtClean="0"/>
                        <a:t>Hannah Hensley</a:t>
                      </a:r>
                      <a:endParaRPr lang="en-US" dirty="0"/>
                    </a:p>
                  </a:txBody>
                  <a:tcPr/>
                </a:tc>
                <a:tc>
                  <a:txBody>
                    <a:bodyPr/>
                    <a:lstStyle/>
                    <a:p>
                      <a:r>
                        <a:rPr lang="en-US" dirty="0" smtClean="0"/>
                        <a:t>Graham</a:t>
                      </a:r>
                      <a:endParaRPr lang="en-US" dirty="0"/>
                    </a:p>
                  </a:txBody>
                  <a:tcPr/>
                </a:tc>
              </a:tr>
              <a:tr h="440267">
                <a:tc>
                  <a:txBody>
                    <a:bodyPr/>
                    <a:lstStyle/>
                    <a:p>
                      <a:r>
                        <a:rPr lang="en-US" dirty="0" smtClean="0"/>
                        <a:t>Patty Hunter</a:t>
                      </a:r>
                      <a:endParaRPr lang="en-US" dirty="0"/>
                    </a:p>
                  </a:txBody>
                  <a:tcPr/>
                </a:tc>
                <a:tc>
                  <a:txBody>
                    <a:bodyPr/>
                    <a:lstStyle/>
                    <a:p>
                      <a:r>
                        <a:rPr lang="en-US" dirty="0" smtClean="0"/>
                        <a:t>Council &amp; Honaker</a:t>
                      </a:r>
                      <a:endParaRPr lang="en-US" dirty="0"/>
                    </a:p>
                  </a:txBody>
                  <a:tcPr/>
                </a:tc>
              </a:tr>
              <a:tr h="440267">
                <a:tc>
                  <a:txBody>
                    <a:bodyPr/>
                    <a:lstStyle/>
                    <a:p>
                      <a:r>
                        <a:rPr lang="en-US" dirty="0" smtClean="0"/>
                        <a:t>Jan Taylor</a:t>
                      </a:r>
                      <a:endParaRPr lang="en-US" dirty="0"/>
                    </a:p>
                  </a:txBody>
                  <a:tcPr/>
                </a:tc>
                <a:tc>
                  <a:txBody>
                    <a:bodyPr/>
                    <a:lstStyle/>
                    <a:p>
                      <a:r>
                        <a:rPr lang="en-US" dirty="0" err="1" smtClean="0"/>
                        <a:t>Richlands</a:t>
                      </a:r>
                      <a:r>
                        <a:rPr lang="en-US" dirty="0" smtClean="0"/>
                        <a:t> </a:t>
                      </a:r>
                      <a:endParaRPr lang="en-US" dirty="0"/>
                    </a:p>
                  </a:txBody>
                  <a:tcPr/>
                </a:tc>
              </a:tr>
              <a:tr h="440267">
                <a:tc>
                  <a:txBody>
                    <a:bodyPr/>
                    <a:lstStyle/>
                    <a:p>
                      <a:r>
                        <a:rPr lang="en-US" dirty="0" smtClean="0"/>
                        <a:t>Ashley Worley</a:t>
                      </a:r>
                      <a:endParaRPr lang="en-US" dirty="0"/>
                    </a:p>
                  </a:txBody>
                  <a:tcPr/>
                </a:tc>
                <a:tc>
                  <a:txBody>
                    <a:bodyPr/>
                    <a:lstStyle/>
                    <a:p>
                      <a:r>
                        <a:rPr lang="en-US" dirty="0" err="1" smtClean="0"/>
                        <a:t>Haysi</a:t>
                      </a:r>
                      <a:r>
                        <a:rPr lang="en-US" dirty="0" smtClean="0"/>
                        <a:t> &amp; Castlewood</a:t>
                      </a:r>
                      <a:endParaRPr lang="en-US" dirty="0"/>
                    </a:p>
                  </a:txBody>
                  <a:tcPr/>
                </a:tc>
              </a:tr>
            </a:tbl>
          </a:graphicData>
        </a:graphic>
      </p:graphicFrame>
      <p:cxnSp>
        <p:nvCxnSpPr>
          <p:cNvPr id="5" name="Straight Connector 4"/>
          <p:cNvCxnSpPr/>
          <p:nvPr/>
        </p:nvCxnSpPr>
        <p:spPr>
          <a:xfrm>
            <a:off x="533400" y="1371600"/>
            <a:ext cx="861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91" y="152400"/>
            <a:ext cx="1719309" cy="1219200"/>
          </a:xfrm>
          <a:prstGeom prst="rect">
            <a:avLst/>
          </a:prstGeom>
        </p:spPr>
      </p:pic>
    </p:spTree>
    <p:extLst>
      <p:ext uri="{BB962C8B-B14F-4D97-AF65-F5344CB8AC3E}">
        <p14:creationId xmlns:p14="http://schemas.microsoft.com/office/powerpoint/2010/main" val="4262092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609600"/>
          </a:xfrm>
        </p:spPr>
        <p:txBody>
          <a:bodyPr>
            <a:normAutofit/>
          </a:bodyPr>
          <a:lstStyle/>
          <a:p>
            <a:pPr algn="r"/>
            <a:r>
              <a:rPr lang="en-US" sz="2800" dirty="0" smtClean="0">
                <a:solidFill>
                  <a:schemeClr val="tx1"/>
                </a:solidFill>
                <a:effectLst/>
              </a:rPr>
              <a:t>ADMINISTRATIVE STRUCTURE</a:t>
            </a:r>
            <a:endParaRPr lang="en-US" sz="2800" dirty="0">
              <a:solidFill>
                <a:schemeClr val="tx1"/>
              </a:solidFill>
              <a:effectLst/>
            </a:endParaRPr>
          </a:p>
        </p:txBody>
      </p:sp>
      <p:sp>
        <p:nvSpPr>
          <p:cNvPr id="3" name="Content Placeholder 2"/>
          <p:cNvSpPr>
            <a:spLocks noGrp="1"/>
          </p:cNvSpPr>
          <p:nvPr>
            <p:ph idx="1"/>
          </p:nvPr>
        </p:nvSpPr>
        <p:spPr>
          <a:xfrm>
            <a:off x="457200" y="1905000"/>
            <a:ext cx="8229600" cy="4648200"/>
          </a:xfrm>
        </p:spPr>
        <p:txBody>
          <a:bodyPr>
            <a:normAutofit/>
          </a:bodyPr>
          <a:lstStyle/>
          <a:p>
            <a:pPr>
              <a:buFont typeface="Wingdings" panose="05000000000000000000" pitchFamily="2" charset="2"/>
              <a:buChar char="v"/>
            </a:pPr>
            <a:r>
              <a:rPr lang="en-US" sz="3200" b="1" dirty="0" smtClean="0"/>
              <a:t>Career coaching is a collaborative partnership</a:t>
            </a:r>
          </a:p>
          <a:p>
            <a:pPr lvl="1">
              <a:buFont typeface="Wingdings" panose="05000000000000000000" pitchFamily="2" charset="2"/>
              <a:buChar char="v"/>
            </a:pPr>
            <a:r>
              <a:rPr lang="en-US" b="1" dirty="0" smtClean="0"/>
              <a:t>Community colleges provide coaches with supervision and evaluation and resources such as laptops.</a:t>
            </a:r>
          </a:p>
          <a:p>
            <a:pPr lvl="1">
              <a:buFont typeface="Wingdings" panose="05000000000000000000" pitchFamily="2" charset="2"/>
              <a:buChar char="v"/>
            </a:pPr>
            <a:r>
              <a:rPr lang="en-US" b="1" dirty="0" smtClean="0"/>
              <a:t>High schools provide office, on site mentor, and access to telephone and computer technology.</a:t>
            </a:r>
          </a:p>
        </p:txBody>
      </p:sp>
      <p:cxnSp>
        <p:nvCxnSpPr>
          <p:cNvPr id="5" name="Straight Connector 4"/>
          <p:cNvCxnSpPr/>
          <p:nvPr/>
        </p:nvCxnSpPr>
        <p:spPr>
          <a:xfrm>
            <a:off x="533400" y="1371600"/>
            <a:ext cx="861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91" y="152400"/>
            <a:ext cx="1719309" cy="1219200"/>
          </a:xfrm>
          <a:prstGeom prst="rect">
            <a:avLst/>
          </a:prstGeom>
        </p:spPr>
      </p:pic>
    </p:spTree>
    <p:extLst>
      <p:ext uri="{BB962C8B-B14F-4D97-AF65-F5344CB8AC3E}">
        <p14:creationId xmlns:p14="http://schemas.microsoft.com/office/powerpoint/2010/main" val="280484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734" t="13781" r="19841" b="3503"/>
          <a:stretch/>
        </p:blipFill>
        <p:spPr bwMode="auto">
          <a:xfrm>
            <a:off x="152400" y="0"/>
            <a:ext cx="8746680" cy="684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76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34" t="13958" r="19741" b="4208"/>
          <a:stretch/>
        </p:blipFill>
        <p:spPr bwMode="auto">
          <a:xfrm>
            <a:off x="0" y="0"/>
            <a:ext cx="9144000" cy="685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884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635" t="13781" r="19742" b="4209"/>
          <a:stretch/>
        </p:blipFill>
        <p:spPr bwMode="auto">
          <a:xfrm>
            <a:off x="1" y="1905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0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CCS Professional Development</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34" t="13958" r="19444" b="3679"/>
          <a:stretch/>
        </p:blipFill>
        <p:spPr bwMode="auto">
          <a:xfrm>
            <a:off x="0"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756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609600"/>
          </a:xfrm>
        </p:spPr>
        <p:txBody>
          <a:bodyPr>
            <a:normAutofit/>
          </a:bodyPr>
          <a:lstStyle/>
          <a:p>
            <a:pPr algn="r"/>
            <a:r>
              <a:rPr lang="en-US" sz="2800" dirty="0" smtClean="0">
                <a:solidFill>
                  <a:schemeClr val="tx1"/>
                </a:solidFill>
                <a:effectLst/>
              </a:rPr>
              <a:t>WHAT IS THE CAREER COACH MODEL?</a:t>
            </a:r>
            <a:endParaRPr lang="en-US" sz="2800" dirty="0">
              <a:solidFill>
                <a:schemeClr val="tx1"/>
              </a:solidFill>
              <a:effectLst/>
            </a:endParaRPr>
          </a:p>
        </p:txBody>
      </p:sp>
      <p:sp>
        <p:nvSpPr>
          <p:cNvPr id="3" name="Content Placeholder 2"/>
          <p:cNvSpPr>
            <a:spLocks noGrp="1"/>
          </p:cNvSpPr>
          <p:nvPr>
            <p:ph idx="1"/>
          </p:nvPr>
        </p:nvSpPr>
        <p:spPr>
          <a:xfrm>
            <a:off x="457200" y="1905000"/>
            <a:ext cx="8229600" cy="4648200"/>
          </a:xfrm>
        </p:spPr>
        <p:txBody>
          <a:bodyPr>
            <a:normAutofit/>
          </a:bodyPr>
          <a:lstStyle/>
          <a:p>
            <a:pPr marL="137160" indent="0">
              <a:buNone/>
            </a:pPr>
            <a:r>
              <a:rPr lang="en-US" sz="2400" b="1" dirty="0" smtClean="0"/>
              <a:t>Administration		Core 			Career</a:t>
            </a:r>
          </a:p>
          <a:p>
            <a:pPr marL="137160" indent="0">
              <a:buNone/>
            </a:pPr>
            <a:r>
              <a:rPr lang="en-US" sz="2400" b="1" dirty="0" smtClean="0"/>
              <a:t>  &amp; Marketing</a:t>
            </a:r>
            <a:r>
              <a:rPr lang="en-US" sz="2000" b="1" dirty="0" smtClean="0"/>
              <a:t>	</a:t>
            </a:r>
            <a:r>
              <a:rPr lang="en-US" sz="2000" b="1" dirty="0"/>
              <a:t> </a:t>
            </a:r>
            <a:r>
              <a:rPr lang="en-US" sz="2000" b="1" dirty="0" smtClean="0"/>
              <a:t>          Coaching		           Consulting</a:t>
            </a:r>
          </a:p>
        </p:txBody>
      </p:sp>
      <p:cxnSp>
        <p:nvCxnSpPr>
          <p:cNvPr id="5" name="Straight Connector 4"/>
          <p:cNvCxnSpPr/>
          <p:nvPr/>
        </p:nvCxnSpPr>
        <p:spPr>
          <a:xfrm>
            <a:off x="533400" y="1371600"/>
            <a:ext cx="861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91" y="152400"/>
            <a:ext cx="1719309" cy="1219200"/>
          </a:xfrm>
          <a:prstGeom prst="rect">
            <a:avLst/>
          </a:prstGeom>
        </p:spPr>
      </p:pic>
      <p:pic>
        <p:nvPicPr>
          <p:cNvPr id="1027" name="Picture 3" descr="C:\Users\shelly.musick\AppData\Local\Microsoft\Windows\Temporary Internet Files\Content.IE5\G40X96DW\MC9000565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434" y="3047999"/>
            <a:ext cx="1469255" cy="21663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108" y="3262990"/>
            <a:ext cx="2269789" cy="1752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4058" y="3262990"/>
            <a:ext cx="2554321" cy="1752600"/>
          </a:xfrm>
          <a:prstGeom prst="rect">
            <a:avLst/>
          </a:prstGeom>
        </p:spPr>
      </p:pic>
    </p:spTree>
    <p:extLst>
      <p:ext uri="{BB962C8B-B14F-4D97-AF65-F5344CB8AC3E}">
        <p14:creationId xmlns:p14="http://schemas.microsoft.com/office/powerpoint/2010/main" val="4021962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635" t="14134" r="19543" b="1390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843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CAREER COACH PROGRESS INDICATORS</a:t>
            </a:r>
          </a:p>
        </p:txBody>
      </p:sp>
      <p:sp>
        <p:nvSpPr>
          <p:cNvPr id="3" name="Content Placeholder 2"/>
          <p:cNvSpPr>
            <a:spLocks noGrp="1"/>
          </p:cNvSpPr>
          <p:nvPr>
            <p:ph idx="1"/>
          </p:nvPr>
        </p:nvSpPr>
        <p:spPr/>
        <p:txBody>
          <a:bodyPr/>
          <a:lstStyle/>
          <a:p>
            <a:r>
              <a:rPr lang="en-US" dirty="0" smtClean="0"/>
              <a:t>Increased </a:t>
            </a:r>
            <a:r>
              <a:rPr lang="en-US" dirty="0"/>
              <a:t>enrollments </a:t>
            </a:r>
            <a:r>
              <a:rPr lang="en-US" dirty="0" smtClean="0"/>
              <a:t>in postsecondary </a:t>
            </a:r>
            <a:r>
              <a:rPr lang="en-US" dirty="0"/>
              <a:t>education</a:t>
            </a:r>
          </a:p>
          <a:p>
            <a:r>
              <a:rPr lang="en-US" dirty="0" smtClean="0"/>
              <a:t>Increased </a:t>
            </a:r>
            <a:r>
              <a:rPr lang="en-US" dirty="0"/>
              <a:t>enrollments in early </a:t>
            </a:r>
            <a:r>
              <a:rPr lang="en-US" dirty="0" smtClean="0"/>
              <a:t>college programs </a:t>
            </a:r>
            <a:r>
              <a:rPr lang="en-US" dirty="0"/>
              <a:t>such as </a:t>
            </a:r>
            <a:r>
              <a:rPr lang="en-US" dirty="0" smtClean="0"/>
              <a:t>dual enrollment and Tech </a:t>
            </a:r>
            <a:r>
              <a:rPr lang="en-US" dirty="0"/>
              <a:t>Prep</a:t>
            </a:r>
          </a:p>
          <a:p>
            <a:r>
              <a:rPr lang="en-US" dirty="0" smtClean="0"/>
              <a:t>Increased </a:t>
            </a:r>
            <a:r>
              <a:rPr lang="en-US" dirty="0"/>
              <a:t>enrollments </a:t>
            </a:r>
            <a:r>
              <a:rPr lang="en-US" dirty="0" smtClean="0"/>
              <a:t>in postsecondary CTE </a:t>
            </a:r>
            <a:r>
              <a:rPr lang="en-US" dirty="0"/>
              <a:t>programs</a:t>
            </a:r>
          </a:p>
        </p:txBody>
      </p:sp>
    </p:spTree>
    <p:extLst>
      <p:ext uri="{BB962C8B-B14F-4D97-AF65-F5344CB8AC3E}">
        <p14:creationId xmlns:p14="http://schemas.microsoft.com/office/powerpoint/2010/main" val="268006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83" y="-228600"/>
            <a:ext cx="8229600" cy="1143000"/>
          </a:xfrm>
        </p:spPr>
        <p:txBody>
          <a:bodyPr/>
          <a:lstStyle/>
          <a:p>
            <a:r>
              <a:rPr lang="en-US" dirty="0" smtClean="0">
                <a:effectLst/>
              </a:rPr>
              <a:t>VCCS Rural Horseshoe</a:t>
            </a:r>
            <a:endParaRPr lang="en-US" dirty="0"/>
          </a:p>
        </p:txBody>
      </p:sp>
      <p:sp>
        <p:nvSpPr>
          <p:cNvPr id="3" name="Content Placeholder 2"/>
          <p:cNvSpPr>
            <a:spLocks noGrp="1"/>
          </p:cNvSpPr>
          <p:nvPr>
            <p:ph idx="1"/>
          </p:nvPr>
        </p:nvSpPr>
        <p:spPr>
          <a:xfrm>
            <a:off x="433983" y="4203789"/>
            <a:ext cx="8382000" cy="2654211"/>
          </a:xfrm>
        </p:spPr>
        <p:txBody>
          <a:bodyPr numCol="2">
            <a:noAutofit/>
          </a:bodyPr>
          <a:lstStyle/>
          <a:p>
            <a:r>
              <a:rPr lang="en-US" sz="1600" dirty="0" smtClean="0"/>
              <a:t>01Blue </a:t>
            </a:r>
            <a:r>
              <a:rPr lang="en-US" sz="1600" dirty="0"/>
              <a:t>Ridge Community College</a:t>
            </a:r>
          </a:p>
          <a:p>
            <a:r>
              <a:rPr lang="en-US" sz="1600" dirty="0"/>
              <a:t>02Dabney S. Lancaster Community College</a:t>
            </a:r>
          </a:p>
          <a:p>
            <a:r>
              <a:rPr lang="en-US" sz="1600" dirty="0"/>
              <a:t>03Danville Community College</a:t>
            </a:r>
          </a:p>
          <a:p>
            <a:r>
              <a:rPr lang="en-US" sz="1600" dirty="0"/>
              <a:t>04Eastern Shore Community College</a:t>
            </a:r>
          </a:p>
          <a:p>
            <a:r>
              <a:rPr lang="en-US" sz="1600" dirty="0"/>
              <a:t>05Lord Fairfax Community College</a:t>
            </a:r>
          </a:p>
          <a:p>
            <a:r>
              <a:rPr lang="en-US" sz="1600" dirty="0"/>
              <a:t>06Mountain Empire Community College</a:t>
            </a:r>
          </a:p>
          <a:p>
            <a:r>
              <a:rPr lang="en-US" sz="1600" dirty="0"/>
              <a:t>07New River Community College</a:t>
            </a:r>
          </a:p>
          <a:p>
            <a:r>
              <a:rPr lang="en-US" sz="1600" dirty="0"/>
              <a:t>08Patrick Henry Community College</a:t>
            </a:r>
          </a:p>
          <a:p>
            <a:r>
              <a:rPr lang="en-US" sz="1600" dirty="0"/>
              <a:t>09Paul D. Camp Community College</a:t>
            </a:r>
          </a:p>
          <a:p>
            <a:r>
              <a:rPr lang="en-US" sz="1600" dirty="0"/>
              <a:t>10Rappahannock Community College</a:t>
            </a:r>
          </a:p>
          <a:p>
            <a:r>
              <a:rPr lang="en-US" sz="1600" dirty="0"/>
              <a:t>11Southside Community College</a:t>
            </a:r>
          </a:p>
          <a:p>
            <a:r>
              <a:rPr lang="en-US" sz="1600" dirty="0"/>
              <a:t>12Southwest Virginia Community College</a:t>
            </a:r>
          </a:p>
          <a:p>
            <a:r>
              <a:rPr lang="en-US" sz="1600" dirty="0"/>
              <a:t>13Virginia Highlands Community College</a:t>
            </a:r>
          </a:p>
          <a:p>
            <a:r>
              <a:rPr lang="en-US" sz="1600" dirty="0"/>
              <a:t>14Wytheville Community College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07" y="609600"/>
            <a:ext cx="8030766" cy="359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005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CAREER COACH PROGRESS INDICATORS</a:t>
            </a:r>
            <a:endParaRPr lang="en-US" dirty="0"/>
          </a:p>
        </p:txBody>
      </p:sp>
      <p:sp>
        <p:nvSpPr>
          <p:cNvPr id="3" name="Content Placeholder 2"/>
          <p:cNvSpPr>
            <a:spLocks noGrp="1"/>
          </p:cNvSpPr>
          <p:nvPr>
            <p:ph idx="1"/>
          </p:nvPr>
        </p:nvSpPr>
        <p:spPr/>
        <p:txBody>
          <a:bodyPr/>
          <a:lstStyle/>
          <a:p>
            <a:r>
              <a:rPr lang="en-US" dirty="0" smtClean="0"/>
              <a:t>Career </a:t>
            </a:r>
            <a:r>
              <a:rPr lang="en-US" dirty="0"/>
              <a:t>plans developed</a:t>
            </a:r>
          </a:p>
          <a:p>
            <a:r>
              <a:rPr lang="en-US" dirty="0" smtClean="0"/>
              <a:t>Career </a:t>
            </a:r>
            <a:r>
              <a:rPr lang="en-US" dirty="0"/>
              <a:t>assessments administered</a:t>
            </a:r>
          </a:p>
          <a:p>
            <a:r>
              <a:rPr lang="en-US" dirty="0" smtClean="0"/>
              <a:t>College </a:t>
            </a:r>
            <a:r>
              <a:rPr lang="en-US" dirty="0"/>
              <a:t>transitions services such </a:t>
            </a:r>
            <a:r>
              <a:rPr lang="en-US" dirty="0" smtClean="0"/>
              <a:t>as financial </a:t>
            </a:r>
            <a:r>
              <a:rPr lang="en-US" dirty="0"/>
              <a:t>aid, scholarship </a:t>
            </a:r>
            <a:r>
              <a:rPr lang="en-US" dirty="0" smtClean="0"/>
              <a:t>applications, and </a:t>
            </a:r>
            <a:r>
              <a:rPr lang="en-US" dirty="0"/>
              <a:t>early college placement testing</a:t>
            </a:r>
          </a:p>
          <a:p>
            <a:r>
              <a:rPr lang="en-US" dirty="0" smtClean="0"/>
              <a:t>Employer </a:t>
            </a:r>
            <a:r>
              <a:rPr lang="en-US" dirty="0"/>
              <a:t>services such as </a:t>
            </a:r>
            <a:r>
              <a:rPr lang="en-US" dirty="0" smtClean="0"/>
              <a:t>job shadowing </a:t>
            </a:r>
            <a:r>
              <a:rPr lang="en-US" dirty="0"/>
              <a:t>and job site visits</a:t>
            </a:r>
          </a:p>
          <a:p>
            <a:r>
              <a:rPr lang="en-US" dirty="0" smtClean="0"/>
              <a:t>Parent </a:t>
            </a:r>
            <a:r>
              <a:rPr lang="en-US" dirty="0"/>
              <a:t>workshops</a:t>
            </a:r>
          </a:p>
        </p:txBody>
      </p:sp>
    </p:spTree>
    <p:extLst>
      <p:ext uri="{BB962C8B-B14F-4D97-AF65-F5344CB8AC3E}">
        <p14:creationId xmlns:p14="http://schemas.microsoft.com/office/powerpoint/2010/main" val="267911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Management System</a:t>
            </a:r>
            <a:endParaRPr lang="en-US" dirty="0"/>
          </a:p>
        </p:txBody>
      </p:sp>
      <p:sp>
        <p:nvSpPr>
          <p:cNvPr id="3" name="Content Placeholder 2"/>
          <p:cNvSpPr>
            <a:spLocks noGrp="1"/>
          </p:cNvSpPr>
          <p:nvPr>
            <p:ph idx="1"/>
          </p:nvPr>
        </p:nvSpPr>
        <p:spPr/>
        <p:txBody>
          <a:bodyPr>
            <a:normAutofit fontScale="92500" lnSpcReduction="20000"/>
          </a:bodyPr>
          <a:lstStyle/>
          <a:p>
            <a:pPr marL="137160" indent="0" algn="ctr">
              <a:buNone/>
            </a:pPr>
            <a:endParaRPr lang="en-US" sz="3200" dirty="0"/>
          </a:p>
          <a:p>
            <a:pPr marL="137160" indent="0" algn="ctr">
              <a:buNone/>
            </a:pPr>
            <a:endParaRPr lang="en-US" sz="4400" dirty="0" smtClean="0">
              <a:hlinkClick r:id="rId2"/>
            </a:endParaRPr>
          </a:p>
          <a:p>
            <a:pPr marL="137160" indent="0" algn="ctr">
              <a:buNone/>
            </a:pPr>
            <a:r>
              <a:rPr lang="en-US" sz="6500" dirty="0" smtClean="0">
                <a:hlinkClick r:id="rId2"/>
              </a:rPr>
              <a:t>CMS Demo</a:t>
            </a:r>
            <a:endParaRPr lang="en-US" sz="6500" dirty="0" smtClean="0"/>
          </a:p>
          <a:p>
            <a:pPr marL="137160" indent="0" algn="ctr">
              <a:buNone/>
            </a:pPr>
            <a:endParaRPr lang="en-US" sz="4400" dirty="0"/>
          </a:p>
          <a:p>
            <a:pPr marL="137160" indent="0" algn="ctr">
              <a:buNone/>
            </a:pPr>
            <a:endParaRPr lang="en-US" sz="4400" dirty="0" smtClean="0"/>
          </a:p>
          <a:p>
            <a:pPr marL="137160" indent="0" algn="ctr">
              <a:buNone/>
            </a:pPr>
            <a:r>
              <a:rPr lang="en-US" sz="4400" dirty="0"/>
              <a:t>“If it was not documented, </a:t>
            </a:r>
            <a:endParaRPr lang="en-US" sz="4400" dirty="0" smtClean="0"/>
          </a:p>
          <a:p>
            <a:pPr marL="137160" indent="0" algn="ctr">
              <a:buNone/>
            </a:pPr>
            <a:r>
              <a:rPr lang="en-US" sz="4400" dirty="0" smtClean="0"/>
              <a:t>it </a:t>
            </a:r>
            <a:r>
              <a:rPr lang="en-US" sz="4400" dirty="0"/>
              <a:t>was not done”</a:t>
            </a:r>
          </a:p>
          <a:p>
            <a:pPr marL="137160" indent="0" algn="ctr">
              <a:buNone/>
            </a:pPr>
            <a:endParaRPr lang="en-US" sz="4400" dirty="0" smtClean="0"/>
          </a:p>
          <a:p>
            <a:pPr marL="137160" indent="0" algn="ctr">
              <a:buNone/>
            </a:pPr>
            <a:endParaRPr lang="en-US" sz="4400" dirty="0"/>
          </a:p>
        </p:txBody>
      </p:sp>
    </p:spTree>
    <p:extLst>
      <p:ext uri="{BB962C8B-B14F-4D97-AF65-F5344CB8AC3E}">
        <p14:creationId xmlns:p14="http://schemas.microsoft.com/office/powerpoint/2010/main" val="31297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34" t="13078" r="19345" b="4736"/>
          <a:stretch/>
        </p:blipFill>
        <p:spPr bwMode="auto">
          <a:xfrm>
            <a:off x="0" y="-40209"/>
            <a:ext cx="9138557" cy="705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40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Evaluation &amp; Assessment, 2014</a:t>
            </a:r>
            <a:endParaRPr lang="en-US" dirty="0"/>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lvl="0"/>
            <a:r>
              <a:rPr lang="en-US" sz="3200" b="1" dirty="0"/>
              <a:t>SWCC has registered 203 </a:t>
            </a:r>
            <a:r>
              <a:rPr lang="en-US" sz="3200" b="1" dirty="0" smtClean="0"/>
              <a:t>HS graduates for fall 2014- this is 1/3 </a:t>
            </a:r>
            <a:r>
              <a:rPr lang="en-US" sz="3200" b="1" dirty="0"/>
              <a:t>of our </a:t>
            </a:r>
            <a:r>
              <a:rPr lang="en-US" sz="3200" b="1" dirty="0" smtClean="0"/>
              <a:t>current </a:t>
            </a:r>
            <a:r>
              <a:rPr lang="en-US" sz="3200" b="1" dirty="0"/>
              <a:t>Fall 2014 registrations.</a:t>
            </a:r>
            <a:endParaRPr lang="en-US" sz="3200" dirty="0"/>
          </a:p>
          <a:p>
            <a:pPr lvl="0"/>
            <a:r>
              <a:rPr lang="en-US" sz="3200" b="1" dirty="0"/>
              <a:t>The Career Coaches </a:t>
            </a:r>
            <a:r>
              <a:rPr lang="en-US" sz="3200" b="1" dirty="0" smtClean="0"/>
              <a:t>delivered </a:t>
            </a:r>
            <a:r>
              <a:rPr lang="en-US" sz="3200" b="1" dirty="0"/>
              <a:t>11,512 unduplicated services to the students in the 11 high schools we serve.</a:t>
            </a:r>
          </a:p>
          <a:p>
            <a:pPr lvl="0"/>
            <a:r>
              <a:rPr lang="en-US" sz="3200" b="1" dirty="0"/>
              <a:t>A total of 2,395 career counseling sessions were delivered by the Career Coaches to high school students.</a:t>
            </a:r>
          </a:p>
          <a:p>
            <a:pPr lvl="0"/>
            <a:r>
              <a:rPr lang="en-US" sz="3200" b="1" dirty="0"/>
              <a:t>For the purpose of dual enrollment, 2,532 services were delivered (VPT testing, SWCC admissions application, dual enrollment registration)</a:t>
            </a:r>
          </a:p>
          <a:p>
            <a:endParaRPr lang="en-US" dirty="0"/>
          </a:p>
        </p:txBody>
      </p:sp>
    </p:spTree>
    <p:extLst>
      <p:ext uri="{BB962C8B-B14F-4D97-AF65-F5344CB8AC3E}">
        <p14:creationId xmlns:p14="http://schemas.microsoft.com/office/powerpoint/2010/main" val="4102197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&amp; </a:t>
            </a:r>
            <a:r>
              <a:rPr lang="en-US" dirty="0" smtClean="0"/>
              <a:t>Assessment</a:t>
            </a:r>
            <a:br>
              <a:rPr lang="en-US" dirty="0" smtClean="0"/>
            </a:br>
            <a:r>
              <a:rPr lang="en-US" sz="3100" dirty="0" smtClean="0"/>
              <a:t>(continued)</a:t>
            </a:r>
            <a:endParaRPr lang="en-US" sz="3100" dirty="0"/>
          </a:p>
        </p:txBody>
      </p:sp>
      <p:sp>
        <p:nvSpPr>
          <p:cNvPr id="3" name="Content Placeholder 2"/>
          <p:cNvSpPr>
            <a:spLocks noGrp="1"/>
          </p:cNvSpPr>
          <p:nvPr>
            <p:ph idx="1"/>
          </p:nvPr>
        </p:nvSpPr>
        <p:spPr>
          <a:xfrm>
            <a:off x="457200" y="1417638"/>
            <a:ext cx="8229600" cy="5090160"/>
          </a:xfrm>
        </p:spPr>
        <p:txBody>
          <a:bodyPr>
            <a:normAutofit fontScale="92500"/>
          </a:bodyPr>
          <a:lstStyle/>
          <a:p>
            <a:pPr lvl="0"/>
            <a:r>
              <a:rPr lang="en-US" b="1" dirty="0"/>
              <a:t>The Career Coaches assisted with 2,105 FAFSA/scholarship applications</a:t>
            </a:r>
          </a:p>
          <a:p>
            <a:pPr lvl="0"/>
            <a:r>
              <a:rPr lang="en-US" b="1" dirty="0"/>
              <a:t>The Career Coaches assisted students in completing 1,095 SWCC admissions applications.</a:t>
            </a:r>
          </a:p>
          <a:p>
            <a:pPr lvl="0"/>
            <a:r>
              <a:rPr lang="en-US" b="1" dirty="0"/>
              <a:t>We have seen major breakthroughs at several schools, particularly Graham and Castlewood (the two new schools we picked up this year).  In years past, we were not allowed to conduct senior interviews at Graham.  This spring, SWCC Counselors interviewed 116 out of the 127 students in Graham’s senior class.  </a:t>
            </a:r>
          </a:p>
          <a:p>
            <a:endParaRPr lang="en-US" dirty="0"/>
          </a:p>
        </p:txBody>
      </p:sp>
    </p:spTree>
    <p:extLst>
      <p:ext uri="{BB962C8B-B14F-4D97-AF65-F5344CB8AC3E}">
        <p14:creationId xmlns:p14="http://schemas.microsoft.com/office/powerpoint/2010/main" val="3417946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&amp; </a:t>
            </a:r>
            <a:r>
              <a:rPr lang="en-US" dirty="0" smtClean="0"/>
              <a:t>Assessment</a:t>
            </a:r>
            <a:br>
              <a:rPr lang="en-US" dirty="0" smtClean="0"/>
            </a:br>
            <a:r>
              <a:rPr lang="en-US" sz="4400" dirty="0"/>
              <a:t>(continued)</a:t>
            </a:r>
            <a:endParaRPr lang="en-US" dirty="0"/>
          </a:p>
        </p:txBody>
      </p:sp>
      <p:sp>
        <p:nvSpPr>
          <p:cNvPr id="3" name="Content Placeholder 2"/>
          <p:cNvSpPr>
            <a:spLocks noGrp="1"/>
          </p:cNvSpPr>
          <p:nvPr>
            <p:ph idx="1"/>
          </p:nvPr>
        </p:nvSpPr>
        <p:spPr>
          <a:xfrm>
            <a:off x="457200" y="1295400"/>
            <a:ext cx="8229600" cy="5013960"/>
          </a:xfrm>
        </p:spPr>
        <p:txBody>
          <a:bodyPr/>
          <a:lstStyle/>
          <a:p>
            <a:endParaRPr lang="en-US" dirty="0" smtClean="0"/>
          </a:p>
          <a:p>
            <a:r>
              <a:rPr lang="en-US" dirty="0" smtClean="0"/>
              <a:t>Not </a:t>
            </a:r>
            <a:r>
              <a:rPr lang="en-US" dirty="0"/>
              <a:t>only do we have more students enrolling, but based on the recent retention </a:t>
            </a:r>
            <a:r>
              <a:rPr lang="en-US" dirty="0" smtClean="0"/>
              <a:t>data, </a:t>
            </a:r>
            <a:r>
              <a:rPr lang="en-US" dirty="0"/>
              <a:t>these students are more successful than previous cohorts.  As we know, many of the retention stumbling blocks are linked to college readiness. </a:t>
            </a:r>
            <a:r>
              <a:rPr lang="en-US" dirty="0" smtClean="0"/>
              <a:t>Career Coaching results </a:t>
            </a:r>
            <a:r>
              <a:rPr lang="en-US" dirty="0"/>
              <a:t>in students that are more </a:t>
            </a:r>
            <a:r>
              <a:rPr lang="en-US" dirty="0" smtClean="0"/>
              <a:t>college </a:t>
            </a:r>
            <a:r>
              <a:rPr lang="en-US" dirty="0"/>
              <a:t>ready. </a:t>
            </a:r>
          </a:p>
        </p:txBody>
      </p:sp>
    </p:spTree>
    <p:extLst>
      <p:ext uri="{BB962C8B-B14F-4D97-AF65-F5344CB8AC3E}">
        <p14:creationId xmlns:p14="http://schemas.microsoft.com/office/powerpoint/2010/main" val="349065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graph tell us?</a:t>
            </a:r>
            <a:endParaRPr 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1676400"/>
            <a:ext cx="9144000" cy="336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14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536" t="13252" r="19345" b="4561"/>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289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3600" b="0" dirty="0"/>
              <a:t>A FEW WORDS FROM OUR PARTNERS</a:t>
            </a:r>
            <a:endParaRPr lang="en-US" sz="3600" dirty="0"/>
          </a:p>
        </p:txBody>
      </p:sp>
      <p:sp>
        <p:nvSpPr>
          <p:cNvPr id="3" name="Content Placeholder 2"/>
          <p:cNvSpPr>
            <a:spLocks noGrp="1"/>
          </p:cNvSpPr>
          <p:nvPr>
            <p:ph idx="1"/>
          </p:nvPr>
        </p:nvSpPr>
        <p:spPr>
          <a:xfrm>
            <a:off x="76200" y="1600200"/>
            <a:ext cx="9067800" cy="4709160"/>
          </a:xfrm>
        </p:spPr>
        <p:txBody>
          <a:bodyPr/>
          <a:lstStyle/>
          <a:p>
            <a:pPr marL="137160" indent="0" algn="ctr">
              <a:buNone/>
            </a:pPr>
            <a:r>
              <a:rPr lang="en-US" dirty="0"/>
              <a:t>“Since placement of a career coach in</a:t>
            </a:r>
          </a:p>
          <a:p>
            <a:pPr marL="137160" indent="0" algn="ctr">
              <a:buNone/>
            </a:pPr>
            <a:r>
              <a:rPr lang="en-US" dirty="0"/>
              <a:t>our schools, dual enrollment has</a:t>
            </a:r>
          </a:p>
          <a:p>
            <a:pPr marL="137160" indent="0" algn="ctr">
              <a:buNone/>
            </a:pPr>
            <a:r>
              <a:rPr lang="en-US" dirty="0"/>
              <a:t>increased, more students are focused</a:t>
            </a:r>
          </a:p>
          <a:p>
            <a:pPr marL="137160" indent="0" algn="ctr">
              <a:buNone/>
            </a:pPr>
            <a:r>
              <a:rPr lang="en-US" dirty="0"/>
              <a:t>on their career plans and more students</a:t>
            </a:r>
          </a:p>
          <a:p>
            <a:pPr marL="137160" indent="0" algn="ctr">
              <a:buNone/>
            </a:pPr>
            <a:r>
              <a:rPr lang="en-US" dirty="0"/>
              <a:t>are interested in post-secondary</a:t>
            </a:r>
          </a:p>
          <a:p>
            <a:pPr marL="137160" indent="0" algn="ctr">
              <a:buNone/>
            </a:pPr>
            <a:r>
              <a:rPr lang="en-US" dirty="0"/>
              <a:t>education or vocational training.”</a:t>
            </a:r>
          </a:p>
          <a:p>
            <a:pPr marL="137160" indent="0" algn="ctr">
              <a:buNone/>
            </a:pPr>
            <a:r>
              <a:rPr lang="en-US" dirty="0"/>
              <a:t>Tommy Justus</a:t>
            </a:r>
          </a:p>
          <a:p>
            <a:pPr marL="137160" indent="0" algn="ctr">
              <a:buNone/>
            </a:pPr>
            <a:r>
              <a:rPr lang="en-US" dirty="0"/>
              <a:t>Division Superintendent</a:t>
            </a:r>
          </a:p>
          <a:p>
            <a:pPr marL="137160" indent="0" algn="ctr">
              <a:buNone/>
            </a:pPr>
            <a:r>
              <a:rPr lang="en-US" dirty="0"/>
              <a:t>Buchanan County Public Schools</a:t>
            </a:r>
          </a:p>
        </p:txBody>
      </p:sp>
    </p:spTree>
    <p:extLst>
      <p:ext uri="{BB962C8B-B14F-4D97-AF65-F5344CB8AC3E}">
        <p14:creationId xmlns:p14="http://schemas.microsoft.com/office/powerpoint/2010/main" val="648751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trenches</a:t>
            </a:r>
            <a:endParaRPr lang="en-US" dirty="0"/>
          </a:p>
        </p:txBody>
      </p:sp>
      <p:sp>
        <p:nvSpPr>
          <p:cNvPr id="3" name="Content Placeholder 2"/>
          <p:cNvSpPr>
            <a:spLocks noGrp="1"/>
          </p:cNvSpPr>
          <p:nvPr>
            <p:ph idx="1"/>
          </p:nvPr>
        </p:nvSpPr>
        <p:spPr/>
        <p:txBody>
          <a:bodyPr>
            <a:normAutofit/>
          </a:bodyPr>
          <a:lstStyle/>
          <a:p>
            <a:pPr marL="137160" indent="0" algn="ctr">
              <a:buNone/>
            </a:pPr>
            <a:r>
              <a:rPr lang="en-US" sz="4800" u="sng" dirty="0" smtClean="0"/>
              <a:t>Jan Taylor</a:t>
            </a:r>
          </a:p>
          <a:p>
            <a:pPr marL="137160" indent="0" algn="ctr">
              <a:buNone/>
            </a:pPr>
            <a:r>
              <a:rPr lang="en-US" sz="3200" dirty="0" smtClean="0"/>
              <a:t>Educator for 30+ years</a:t>
            </a:r>
          </a:p>
          <a:p>
            <a:pPr marL="137160" indent="0" algn="ctr">
              <a:buNone/>
            </a:pPr>
            <a:r>
              <a:rPr lang="en-US" sz="3600" dirty="0" err="1" smtClean="0"/>
              <a:t>Richlands</a:t>
            </a:r>
            <a:r>
              <a:rPr lang="en-US" sz="3600" dirty="0" smtClean="0"/>
              <a:t> High School Career Coach</a:t>
            </a:r>
          </a:p>
          <a:p>
            <a:pPr algn="ctr"/>
            <a:r>
              <a:rPr lang="en-US" sz="3600" dirty="0" smtClean="0"/>
              <a:t>Best Practices</a:t>
            </a:r>
          </a:p>
          <a:p>
            <a:pPr algn="ctr"/>
            <a:r>
              <a:rPr lang="en-US" sz="3600" dirty="0" smtClean="0"/>
              <a:t>What didn’t work</a:t>
            </a:r>
          </a:p>
          <a:p>
            <a:pPr algn="ctr"/>
            <a:r>
              <a:rPr lang="en-US" sz="3600" dirty="0" smtClean="0"/>
              <a:t>Why Career Coaching works</a:t>
            </a:r>
            <a:endParaRPr lang="en-US" sz="3600" dirty="0"/>
          </a:p>
        </p:txBody>
      </p:sp>
    </p:spTree>
    <p:extLst>
      <p:ext uri="{BB962C8B-B14F-4D97-AF65-F5344CB8AC3E}">
        <p14:creationId xmlns:p14="http://schemas.microsoft.com/office/powerpoint/2010/main" val="73940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Bad News: </a:t>
            </a:r>
            <a:br>
              <a:rPr lang="en-US" dirty="0" smtClean="0"/>
            </a:br>
            <a:r>
              <a:rPr lang="en-US" sz="3100" dirty="0" smtClean="0"/>
              <a:t>Higher Education Enrollment is in Decline</a:t>
            </a:r>
            <a:endParaRPr lang="en-US" sz="31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93" y="3638549"/>
            <a:ext cx="9136526" cy="320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00" cy="87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78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Closing…</a:t>
            </a:r>
            <a:endParaRPr lang="en-US" dirty="0"/>
          </a:p>
        </p:txBody>
      </p:sp>
      <p:sp>
        <p:nvSpPr>
          <p:cNvPr id="3" name="Content Placeholder 2"/>
          <p:cNvSpPr>
            <a:spLocks noGrp="1"/>
          </p:cNvSpPr>
          <p:nvPr>
            <p:ph idx="1"/>
          </p:nvPr>
        </p:nvSpPr>
        <p:spPr/>
        <p:txBody>
          <a:bodyPr/>
          <a:lstStyle/>
          <a:p>
            <a:pPr marL="137160" indent="0" algn="ctr">
              <a:buNone/>
            </a:pPr>
            <a:r>
              <a:rPr lang="en-US" sz="5400" b="1" dirty="0" smtClean="0"/>
              <a:t>"Our own success, to be real, must contribute to the success of others" </a:t>
            </a:r>
          </a:p>
          <a:p>
            <a:pPr marL="137160" indent="0" algn="ctr">
              <a:buNone/>
            </a:pPr>
            <a:r>
              <a:rPr lang="en-US" sz="5400" b="1" dirty="0" smtClean="0"/>
              <a:t>-Eleanor Roosevelt</a:t>
            </a:r>
            <a:endParaRPr lang="en-US" sz="5400" dirty="0" smtClean="0"/>
          </a:p>
          <a:p>
            <a:endParaRPr lang="en-US" dirty="0"/>
          </a:p>
        </p:txBody>
      </p:sp>
    </p:spTree>
    <p:extLst>
      <p:ext uri="{BB962C8B-B14F-4D97-AF65-F5344CB8AC3E}">
        <p14:creationId xmlns:p14="http://schemas.microsoft.com/office/powerpoint/2010/main" val="914085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Closing…</a:t>
            </a:r>
            <a:endParaRPr lang="en-US" dirty="0"/>
          </a:p>
        </p:txBody>
      </p:sp>
      <p:sp>
        <p:nvSpPr>
          <p:cNvPr id="3" name="Content Placeholder 2"/>
          <p:cNvSpPr>
            <a:spLocks noGrp="1"/>
          </p:cNvSpPr>
          <p:nvPr>
            <p:ph idx="1"/>
          </p:nvPr>
        </p:nvSpPr>
        <p:spPr>
          <a:xfrm>
            <a:off x="76200" y="1600200"/>
            <a:ext cx="8991600" cy="4709160"/>
          </a:xfrm>
        </p:spPr>
        <p:txBody>
          <a:bodyPr/>
          <a:lstStyle/>
          <a:p>
            <a:pPr marL="137160" indent="0" algn="ctr">
              <a:buNone/>
            </a:pPr>
            <a:r>
              <a:rPr lang="en-US" sz="4800" b="1" dirty="0" smtClean="0"/>
              <a:t>“The secret of education lies in respecting the pupil”</a:t>
            </a:r>
          </a:p>
          <a:p>
            <a:pPr marL="137160" indent="0" algn="ctr">
              <a:buNone/>
            </a:pPr>
            <a:endParaRPr lang="en-US" sz="4400" b="1" dirty="0" smtClean="0"/>
          </a:p>
          <a:p>
            <a:pPr marL="137160" indent="0" algn="ctr">
              <a:buNone/>
            </a:pPr>
            <a:r>
              <a:rPr lang="en-US" sz="4400" b="1" dirty="0" smtClean="0"/>
              <a:t>-Ralph Waldo Emerson</a:t>
            </a:r>
            <a:endParaRPr lang="en-US" sz="4400" dirty="0" smtClean="0"/>
          </a:p>
          <a:p>
            <a:endParaRPr lang="en-US" sz="2000" dirty="0"/>
          </a:p>
        </p:txBody>
      </p:sp>
    </p:spTree>
    <p:extLst>
      <p:ext uri="{BB962C8B-B14F-4D97-AF65-F5344CB8AC3E}">
        <p14:creationId xmlns:p14="http://schemas.microsoft.com/office/powerpoint/2010/main" val="3784674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lvl="0" indent="0">
              <a:spcBef>
                <a:spcPts val="0"/>
              </a:spcBef>
              <a:buClrTx/>
              <a:buSzTx/>
              <a:buNone/>
            </a:pPr>
            <a:r>
              <a:rPr lang="en-US" sz="3200" b="1" dirty="0">
                <a:solidFill>
                  <a:srgbClr val="222222"/>
                </a:solidFill>
                <a:latin typeface="Open Sans"/>
              </a:rPr>
              <a:t>VCCS Contact</a:t>
            </a:r>
          </a:p>
          <a:p>
            <a:pPr marL="0" lvl="0" indent="0">
              <a:spcBef>
                <a:spcPts val="0"/>
              </a:spcBef>
              <a:buClrTx/>
              <a:buSzTx/>
              <a:buNone/>
            </a:pPr>
            <a:r>
              <a:rPr lang="en-US" sz="2400" dirty="0">
                <a:solidFill>
                  <a:srgbClr val="222222"/>
                </a:solidFill>
                <a:latin typeface="Open Sans"/>
              </a:rPr>
              <a:t>Scott Kemp  skemp@vccs.edu</a:t>
            </a:r>
            <a:br>
              <a:rPr lang="en-US" sz="2400" dirty="0">
                <a:solidFill>
                  <a:srgbClr val="222222"/>
                </a:solidFill>
                <a:latin typeface="Open Sans"/>
              </a:rPr>
            </a:br>
            <a:r>
              <a:rPr lang="en-US" sz="2400" dirty="0">
                <a:solidFill>
                  <a:srgbClr val="222222"/>
                </a:solidFill>
                <a:latin typeface="Open Sans"/>
              </a:rPr>
              <a:t>Director, High School Career Coach Program</a:t>
            </a:r>
            <a:br>
              <a:rPr lang="en-US" sz="2400" dirty="0">
                <a:solidFill>
                  <a:srgbClr val="222222"/>
                </a:solidFill>
                <a:latin typeface="Open Sans"/>
              </a:rPr>
            </a:br>
            <a:r>
              <a:rPr lang="en-US" sz="2400" dirty="0">
                <a:solidFill>
                  <a:srgbClr val="222222"/>
                </a:solidFill>
                <a:latin typeface="Open Sans"/>
              </a:rPr>
              <a:t>Workforce Development Services</a:t>
            </a:r>
            <a:br>
              <a:rPr lang="en-US" sz="2400" dirty="0">
                <a:solidFill>
                  <a:srgbClr val="222222"/>
                </a:solidFill>
                <a:latin typeface="Open Sans"/>
              </a:rPr>
            </a:br>
            <a:r>
              <a:rPr lang="en-US" sz="2400" dirty="0">
                <a:solidFill>
                  <a:srgbClr val="222222"/>
                </a:solidFill>
                <a:latin typeface="Open Sans"/>
              </a:rPr>
              <a:t>Office: 804-819-4968</a:t>
            </a:r>
            <a:br>
              <a:rPr lang="en-US" sz="2400" dirty="0">
                <a:solidFill>
                  <a:srgbClr val="222222"/>
                </a:solidFill>
                <a:latin typeface="Open Sans"/>
              </a:rPr>
            </a:br>
            <a:endParaRPr lang="en-US" sz="2400" dirty="0">
              <a:solidFill>
                <a:srgbClr val="222222"/>
              </a:solidFill>
              <a:latin typeface="Open Sans"/>
            </a:endParaRPr>
          </a:p>
          <a:p>
            <a:pPr marL="0" lvl="0" indent="0">
              <a:spcBef>
                <a:spcPts val="0"/>
              </a:spcBef>
              <a:buClrTx/>
              <a:buSzTx/>
              <a:buNone/>
            </a:pPr>
            <a:endParaRPr lang="en-US" sz="2400" dirty="0">
              <a:solidFill>
                <a:srgbClr val="222222"/>
              </a:solidFill>
              <a:latin typeface="Open Sans"/>
            </a:endParaRPr>
          </a:p>
          <a:p>
            <a:pPr marL="0" lvl="0" indent="0">
              <a:spcBef>
                <a:spcPts val="0"/>
              </a:spcBef>
              <a:buClrTx/>
              <a:buSzTx/>
              <a:buNone/>
            </a:pPr>
            <a:r>
              <a:rPr lang="en-US" sz="3200" b="1" dirty="0">
                <a:solidFill>
                  <a:srgbClr val="222222"/>
                </a:solidFill>
                <a:latin typeface="Open Sans"/>
              </a:rPr>
              <a:t>SWCC Contact</a:t>
            </a:r>
          </a:p>
          <a:p>
            <a:pPr marL="0" lvl="0" indent="0">
              <a:spcBef>
                <a:spcPts val="0"/>
              </a:spcBef>
              <a:buClrTx/>
              <a:buSzTx/>
              <a:buNone/>
            </a:pPr>
            <a:r>
              <a:rPr lang="en-US" sz="2400" dirty="0">
                <a:solidFill>
                  <a:srgbClr val="222222"/>
                </a:solidFill>
                <a:latin typeface="Open Sans"/>
              </a:rPr>
              <a:t>Mary Ragland  m</a:t>
            </a:r>
            <a:r>
              <a:rPr lang="en-US" sz="2400" dirty="0" smtClean="0">
                <a:solidFill>
                  <a:srgbClr val="222222"/>
                </a:solidFill>
                <a:latin typeface="Open Sans"/>
              </a:rPr>
              <a:t>ary.ragland@sw.edu </a:t>
            </a:r>
            <a:endParaRPr lang="en-US" sz="2400" dirty="0">
              <a:solidFill>
                <a:srgbClr val="222222"/>
              </a:solidFill>
              <a:latin typeface="Open Sans"/>
            </a:endParaRPr>
          </a:p>
          <a:p>
            <a:pPr marL="0" lvl="0" indent="0">
              <a:spcBef>
                <a:spcPts val="0"/>
              </a:spcBef>
              <a:buClrTx/>
              <a:buSzTx/>
              <a:buNone/>
            </a:pPr>
            <a:r>
              <a:rPr lang="en-US" sz="2400" dirty="0">
                <a:solidFill>
                  <a:srgbClr val="222222"/>
                </a:solidFill>
                <a:latin typeface="Open Sans"/>
              </a:rPr>
              <a:t>Dean of Student Success</a:t>
            </a:r>
          </a:p>
          <a:p>
            <a:pPr marL="0" lvl="0" indent="0">
              <a:spcBef>
                <a:spcPts val="0"/>
              </a:spcBef>
              <a:buClrTx/>
              <a:buSzTx/>
              <a:buNone/>
            </a:pPr>
            <a:r>
              <a:rPr lang="en-US" sz="2400" dirty="0" smtClean="0">
                <a:solidFill>
                  <a:srgbClr val="222222"/>
                </a:solidFill>
                <a:latin typeface="Open Sans"/>
              </a:rPr>
              <a:t>Office</a:t>
            </a:r>
            <a:r>
              <a:rPr lang="en-US" sz="2400" smtClean="0">
                <a:solidFill>
                  <a:srgbClr val="222222"/>
                </a:solidFill>
                <a:latin typeface="Open Sans"/>
              </a:rPr>
              <a:t>: 276-964-7286</a:t>
            </a:r>
            <a:endParaRPr lang="en-US" sz="2400" dirty="0">
              <a:solidFill>
                <a:srgbClr val="222222"/>
              </a:solidFill>
              <a:latin typeface="Open Sans"/>
            </a:endParaRPr>
          </a:p>
          <a:p>
            <a:endParaRPr lang="en-US" dirty="0"/>
          </a:p>
        </p:txBody>
      </p:sp>
    </p:spTree>
    <p:extLst>
      <p:ext uri="{BB962C8B-B14F-4D97-AF65-F5344CB8AC3E}">
        <p14:creationId xmlns:p14="http://schemas.microsoft.com/office/powerpoint/2010/main" val="334150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Academic Weaknesses of Recent High School </a:t>
            </a:r>
            <a:r>
              <a:rPr lang="en-US" dirty="0" smtClean="0"/>
              <a:t>Graduates </a:t>
            </a:r>
          </a:p>
          <a:p>
            <a:pPr marL="137160" indent="0">
              <a:buNone/>
            </a:pPr>
            <a:endParaRPr lang="en-US" dirty="0" smtClean="0"/>
          </a:p>
          <a:p>
            <a:r>
              <a:rPr lang="en-US" dirty="0" smtClean="0"/>
              <a:t>Students don’t know what they don’t know</a:t>
            </a:r>
          </a:p>
          <a:p>
            <a:pPr marL="137160" indent="0">
              <a:buNone/>
            </a:pPr>
            <a:endParaRPr lang="en-US" dirty="0" smtClean="0"/>
          </a:p>
          <a:p>
            <a:r>
              <a:rPr lang="en-US" dirty="0" smtClean="0"/>
              <a:t>It is a challenge for high </a:t>
            </a:r>
            <a:r>
              <a:rPr lang="en-US" dirty="0"/>
              <a:t>s</a:t>
            </a:r>
            <a:r>
              <a:rPr lang="en-US" dirty="0" smtClean="0"/>
              <a:t>chool </a:t>
            </a:r>
            <a:r>
              <a:rPr lang="en-US" dirty="0"/>
              <a:t>c</a:t>
            </a:r>
            <a:r>
              <a:rPr lang="en-US" dirty="0" smtClean="0"/>
              <a:t>ounselors to provide college readiness services</a:t>
            </a:r>
          </a:p>
        </p:txBody>
      </p:sp>
      <p:sp>
        <p:nvSpPr>
          <p:cNvPr id="4" name="Title 1"/>
          <p:cNvSpPr>
            <a:spLocks noGrp="1"/>
          </p:cNvSpPr>
          <p:nvPr>
            <p:ph type="title"/>
          </p:nvPr>
        </p:nvSpPr>
        <p:spPr/>
        <p:txBody>
          <a:bodyPr>
            <a:normAutofit fontScale="90000"/>
          </a:bodyPr>
          <a:lstStyle/>
          <a:p>
            <a:r>
              <a:rPr lang="en-US" dirty="0" smtClean="0"/>
              <a:t>The Bad News: </a:t>
            </a:r>
            <a:r>
              <a:rPr lang="en-US" dirty="0"/>
              <a:t/>
            </a:r>
            <a:br>
              <a:rPr lang="en-US" dirty="0"/>
            </a:br>
            <a:r>
              <a:rPr lang="en-US" sz="3600" dirty="0"/>
              <a:t>College </a:t>
            </a:r>
            <a:r>
              <a:rPr lang="en-US" sz="3600" dirty="0" smtClean="0"/>
              <a:t>Readiness is on the Decline</a:t>
            </a:r>
            <a:endParaRPr lang="en-US" sz="2200" dirty="0"/>
          </a:p>
        </p:txBody>
      </p:sp>
    </p:spTree>
    <p:extLst>
      <p:ext uri="{BB962C8B-B14F-4D97-AF65-F5344CB8AC3E}">
        <p14:creationId xmlns:p14="http://schemas.microsoft.com/office/powerpoint/2010/main" val="3727943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Financial aid regulations prohibit “career exploration” in college</a:t>
            </a:r>
          </a:p>
          <a:p>
            <a:pPr marL="137160" indent="0">
              <a:buNone/>
            </a:pPr>
            <a:endParaRPr lang="en-US" dirty="0" smtClean="0"/>
          </a:p>
          <a:p>
            <a:r>
              <a:rPr lang="en-US" dirty="0" smtClean="0"/>
              <a:t>Remediation is costly for everyone</a:t>
            </a:r>
          </a:p>
          <a:p>
            <a:pPr marL="137160" indent="0">
              <a:buNone/>
            </a:pPr>
            <a:endParaRPr lang="en-US" dirty="0" smtClean="0"/>
          </a:p>
          <a:p>
            <a:r>
              <a:rPr lang="en-US" dirty="0" smtClean="0"/>
              <a:t>Post-secondary funding models are based on degree completion</a:t>
            </a:r>
          </a:p>
          <a:p>
            <a:pPr marL="137160" indent="0">
              <a:buNone/>
            </a:pPr>
            <a:endParaRPr lang="en-US" dirty="0" smtClean="0"/>
          </a:p>
        </p:txBody>
      </p:sp>
      <p:sp>
        <p:nvSpPr>
          <p:cNvPr id="4" name="Title 1"/>
          <p:cNvSpPr>
            <a:spLocks noGrp="1"/>
          </p:cNvSpPr>
          <p:nvPr>
            <p:ph type="title"/>
          </p:nvPr>
        </p:nvSpPr>
        <p:spPr/>
        <p:txBody>
          <a:bodyPr>
            <a:normAutofit fontScale="90000"/>
          </a:bodyPr>
          <a:lstStyle/>
          <a:p>
            <a:r>
              <a:rPr lang="en-US" dirty="0" smtClean="0"/>
              <a:t>The Bad News: </a:t>
            </a:r>
            <a:r>
              <a:rPr lang="en-US" dirty="0"/>
              <a:t/>
            </a:r>
            <a:br>
              <a:rPr lang="en-US" dirty="0"/>
            </a:br>
            <a:r>
              <a:rPr lang="en-US" sz="3600" dirty="0" smtClean="0"/>
              <a:t>Stopwatch for Degree Completion</a:t>
            </a:r>
            <a:endParaRPr lang="en-US" sz="2200" dirty="0"/>
          </a:p>
        </p:txBody>
      </p:sp>
    </p:spTree>
    <p:extLst>
      <p:ext uri="{BB962C8B-B14F-4D97-AF65-F5344CB8AC3E}">
        <p14:creationId xmlns:p14="http://schemas.microsoft.com/office/powerpoint/2010/main" val="288080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brilliant idea was it?</a:t>
            </a:r>
            <a:endParaRPr lang="en-US" dirty="0"/>
          </a:p>
        </p:txBody>
      </p:sp>
      <p:sp>
        <p:nvSpPr>
          <p:cNvPr id="3" name="Content Placeholder 2"/>
          <p:cNvSpPr>
            <a:spLocks noGrp="1"/>
          </p:cNvSpPr>
          <p:nvPr>
            <p:ph idx="1"/>
          </p:nvPr>
        </p:nvSpPr>
        <p:spPr/>
        <p:txBody>
          <a:bodyPr>
            <a:normAutofit/>
          </a:bodyPr>
          <a:lstStyle/>
          <a:p>
            <a:pPr marL="137160" indent="0" algn="ctr">
              <a:buNone/>
            </a:pPr>
            <a:r>
              <a:rPr lang="en-US" sz="6000" dirty="0" smtClean="0">
                <a:hlinkClick r:id="rId3"/>
              </a:rPr>
              <a:t>VCCS Chancellor</a:t>
            </a:r>
            <a:r>
              <a:rPr lang="en-US" sz="6000" dirty="0" smtClean="0"/>
              <a:t>,</a:t>
            </a:r>
            <a:endParaRPr lang="en-US" sz="6000" dirty="0"/>
          </a:p>
          <a:p>
            <a:pPr marL="137160" indent="0" algn="ctr">
              <a:buNone/>
            </a:pPr>
            <a:r>
              <a:rPr lang="en-US" sz="6000" dirty="0" smtClean="0"/>
              <a:t>Glenn DuBois</a:t>
            </a:r>
          </a:p>
        </p:txBody>
      </p:sp>
    </p:spTree>
    <p:extLst>
      <p:ext uri="{BB962C8B-B14F-4D97-AF65-F5344CB8AC3E}">
        <p14:creationId xmlns:p14="http://schemas.microsoft.com/office/powerpoint/2010/main" val="120577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r"/>
            <a:r>
              <a:rPr lang="en-US" dirty="0" smtClean="0">
                <a:solidFill>
                  <a:schemeClr val="tx1"/>
                </a:solidFill>
                <a:effectLst/>
              </a:rPr>
              <a:t>HOW DID WE START?</a:t>
            </a:r>
            <a:endParaRPr lang="en-US" dirty="0">
              <a:solidFill>
                <a:schemeClr val="tx1"/>
              </a:solidFill>
              <a:effectLst/>
            </a:endParaRPr>
          </a:p>
        </p:txBody>
      </p:sp>
      <p:sp>
        <p:nvSpPr>
          <p:cNvPr id="3" name="Content Placeholder 2"/>
          <p:cNvSpPr>
            <a:spLocks noGrp="1"/>
          </p:cNvSpPr>
          <p:nvPr>
            <p:ph idx="1"/>
          </p:nvPr>
        </p:nvSpPr>
        <p:spPr/>
        <p:txBody>
          <a:bodyPr>
            <a:normAutofit/>
          </a:bodyPr>
          <a:lstStyle/>
          <a:p>
            <a:endParaRPr lang="en-US" dirty="0"/>
          </a:p>
          <a:p>
            <a:pPr>
              <a:buFont typeface="Wingdings" panose="05000000000000000000" pitchFamily="2" charset="2"/>
              <a:buChar char="v"/>
            </a:pPr>
            <a:r>
              <a:rPr lang="en-US" dirty="0" smtClean="0"/>
              <a:t>Began January 2005 with 11 coached bases in 13 high schools.</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Currently in the SWCC service region, there are 8 coaches based in 13 high schools.</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In the state of Virginia, </a:t>
            </a:r>
            <a:r>
              <a:rPr lang="en-US" dirty="0"/>
              <a:t>there are 130 </a:t>
            </a:r>
            <a:r>
              <a:rPr lang="en-US" dirty="0" smtClean="0"/>
              <a:t>coaches based </a:t>
            </a:r>
            <a:r>
              <a:rPr lang="en-US" dirty="0"/>
              <a:t>in more than 180 </a:t>
            </a:r>
            <a:r>
              <a:rPr lang="en-US" dirty="0" smtClean="0"/>
              <a:t>high schools</a:t>
            </a:r>
            <a:r>
              <a:rPr lang="en-US" dirty="0"/>
              <a:t>.</a:t>
            </a:r>
            <a:endParaRPr lang="en-US" dirty="0" smtClean="0"/>
          </a:p>
          <a:p>
            <a:pPr>
              <a:buFont typeface="Wingdings" panose="05000000000000000000" pitchFamily="2" charset="2"/>
              <a:buChar char="v"/>
            </a:pPr>
            <a:endParaRPr lang="en-US" dirty="0" smtClean="0"/>
          </a:p>
          <a:p>
            <a:pPr marL="137160" indent="0" algn="ctr">
              <a:buNone/>
            </a:pPr>
            <a:endParaRPr lang="en-US" sz="2000" b="1" dirty="0" smtClean="0"/>
          </a:p>
        </p:txBody>
      </p:sp>
      <p:cxnSp>
        <p:nvCxnSpPr>
          <p:cNvPr id="5" name="Straight Connector 4"/>
          <p:cNvCxnSpPr/>
          <p:nvPr/>
        </p:nvCxnSpPr>
        <p:spPr>
          <a:xfrm>
            <a:off x="533400" y="1371600"/>
            <a:ext cx="861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91" y="152400"/>
            <a:ext cx="1719309" cy="1219200"/>
          </a:xfrm>
          <a:prstGeom prst="rect">
            <a:avLst/>
          </a:prstGeom>
        </p:spPr>
      </p:pic>
    </p:spTree>
    <p:extLst>
      <p:ext uri="{BB962C8B-B14F-4D97-AF65-F5344CB8AC3E}">
        <p14:creationId xmlns:p14="http://schemas.microsoft.com/office/powerpoint/2010/main" val="72286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609600"/>
          </a:xfrm>
        </p:spPr>
        <p:txBody>
          <a:bodyPr>
            <a:normAutofit fontScale="90000"/>
          </a:bodyPr>
          <a:lstStyle/>
          <a:p>
            <a:pPr algn="r"/>
            <a:r>
              <a:rPr lang="en-US" sz="3600" dirty="0" smtClean="0">
                <a:solidFill>
                  <a:schemeClr val="tx1"/>
                </a:solidFill>
                <a:effectLst/>
              </a:rPr>
              <a:t>WHAT ARE CAREER COACHES</a:t>
            </a:r>
            <a:r>
              <a:rPr lang="en-US" dirty="0" smtClean="0">
                <a:solidFill>
                  <a:schemeClr val="tx1"/>
                </a:solidFill>
                <a:effectLst/>
              </a:rPr>
              <a:t>?</a:t>
            </a:r>
            <a:endParaRPr lang="en-US" dirty="0">
              <a:solidFill>
                <a:schemeClr val="tx1"/>
              </a:solidFill>
              <a:effectLst/>
            </a:endParaRPr>
          </a:p>
        </p:txBody>
      </p:sp>
      <p:sp>
        <p:nvSpPr>
          <p:cNvPr id="3" name="Content Placeholder 2"/>
          <p:cNvSpPr>
            <a:spLocks noGrp="1"/>
          </p:cNvSpPr>
          <p:nvPr>
            <p:ph idx="1"/>
          </p:nvPr>
        </p:nvSpPr>
        <p:spPr>
          <a:xfrm>
            <a:off x="457200" y="1905000"/>
            <a:ext cx="8229600" cy="4648200"/>
          </a:xfrm>
        </p:spPr>
        <p:txBody>
          <a:bodyPr>
            <a:normAutofit/>
          </a:bodyPr>
          <a:lstStyle/>
          <a:p>
            <a:pPr>
              <a:buFont typeface="Wingdings" panose="05000000000000000000" pitchFamily="2" charset="2"/>
              <a:buChar char="v"/>
            </a:pPr>
            <a:r>
              <a:rPr lang="en-US" sz="3200" dirty="0" smtClean="0"/>
              <a:t>Community college employees housed in local high schools</a:t>
            </a:r>
          </a:p>
          <a:p>
            <a:pPr lvl="1">
              <a:buFont typeface="Wingdings" panose="05000000000000000000" pitchFamily="2" charset="2"/>
              <a:buChar char="v"/>
            </a:pPr>
            <a:r>
              <a:rPr lang="en-US" dirty="0" smtClean="0"/>
              <a:t>Identify student and school needs in consultation with high school and college administration and counseling</a:t>
            </a:r>
          </a:p>
          <a:p>
            <a:pPr lvl="1">
              <a:buFont typeface="Wingdings" panose="05000000000000000000" pitchFamily="2" charset="2"/>
              <a:buChar char="v"/>
            </a:pPr>
            <a:r>
              <a:rPr lang="en-US" dirty="0" smtClean="0"/>
              <a:t>Develop and implement services to address those needs</a:t>
            </a:r>
            <a:endParaRPr lang="en-US" dirty="0"/>
          </a:p>
          <a:p>
            <a:pPr>
              <a:buFont typeface="Wingdings" panose="05000000000000000000" pitchFamily="2" charset="2"/>
              <a:buChar char="v"/>
            </a:pPr>
            <a:r>
              <a:rPr lang="en-US" sz="3200" dirty="0" smtClean="0"/>
              <a:t>Serve as career pathway specialists in the high schools.</a:t>
            </a:r>
          </a:p>
          <a:p>
            <a:pPr marL="137160" indent="0" algn="ctr">
              <a:buNone/>
            </a:pPr>
            <a:endParaRPr lang="en-US" sz="2000" b="1" dirty="0" smtClean="0"/>
          </a:p>
        </p:txBody>
      </p:sp>
      <p:cxnSp>
        <p:nvCxnSpPr>
          <p:cNvPr id="5" name="Straight Connector 4"/>
          <p:cNvCxnSpPr/>
          <p:nvPr/>
        </p:nvCxnSpPr>
        <p:spPr>
          <a:xfrm>
            <a:off x="533400" y="1371600"/>
            <a:ext cx="861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91" y="152400"/>
            <a:ext cx="1719309" cy="1219200"/>
          </a:xfrm>
          <a:prstGeom prst="rect">
            <a:avLst/>
          </a:prstGeom>
        </p:spPr>
      </p:pic>
    </p:spTree>
    <p:extLst>
      <p:ext uri="{BB962C8B-B14F-4D97-AF65-F5344CB8AC3E}">
        <p14:creationId xmlns:p14="http://schemas.microsoft.com/office/powerpoint/2010/main" val="255504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609600"/>
          </a:xfrm>
        </p:spPr>
        <p:txBody>
          <a:bodyPr>
            <a:normAutofit fontScale="90000"/>
          </a:bodyPr>
          <a:lstStyle/>
          <a:p>
            <a:pPr algn="r"/>
            <a:r>
              <a:rPr lang="en-US" sz="3600" dirty="0" smtClean="0">
                <a:solidFill>
                  <a:schemeClr val="tx1"/>
                </a:solidFill>
                <a:effectLst/>
              </a:rPr>
              <a:t>WHAT ARE CAREER COACHES</a:t>
            </a:r>
            <a:r>
              <a:rPr lang="en-US" dirty="0" smtClean="0">
                <a:solidFill>
                  <a:schemeClr val="tx1"/>
                </a:solidFill>
                <a:effectLst/>
              </a:rPr>
              <a:t>?</a:t>
            </a:r>
            <a:endParaRPr lang="en-US" dirty="0">
              <a:solidFill>
                <a:schemeClr val="tx1"/>
              </a:solidFill>
              <a:effectLst/>
            </a:endParaRPr>
          </a:p>
        </p:txBody>
      </p:sp>
      <p:sp>
        <p:nvSpPr>
          <p:cNvPr id="3" name="Content Placeholder 2"/>
          <p:cNvSpPr>
            <a:spLocks noGrp="1"/>
          </p:cNvSpPr>
          <p:nvPr>
            <p:ph idx="1"/>
          </p:nvPr>
        </p:nvSpPr>
        <p:spPr>
          <a:xfrm>
            <a:off x="457200" y="1905000"/>
            <a:ext cx="8229600" cy="4648200"/>
          </a:xfrm>
        </p:spPr>
        <p:txBody>
          <a:bodyPr>
            <a:normAutofit/>
          </a:bodyPr>
          <a:lstStyle/>
          <a:p>
            <a:pPr>
              <a:buFont typeface="Wingdings" panose="05000000000000000000" pitchFamily="2" charset="2"/>
              <a:buChar char="v"/>
            </a:pPr>
            <a:r>
              <a:rPr lang="en-US" sz="3200" dirty="0" smtClean="0"/>
              <a:t>Target “middle majority” students</a:t>
            </a:r>
          </a:p>
          <a:p>
            <a:pPr lvl="1">
              <a:buFont typeface="Wingdings" panose="05000000000000000000" pitchFamily="2" charset="2"/>
              <a:buChar char="v"/>
            </a:pPr>
            <a:r>
              <a:rPr lang="en-US" dirty="0" smtClean="0"/>
              <a:t>Increasing interest by colleges in using coaching to improve access and success for special populations such as foster youth and economically disadvantaged students (WIA)</a:t>
            </a:r>
          </a:p>
          <a:p>
            <a:pPr marL="585216" lvl="1" indent="0">
              <a:buNone/>
            </a:pPr>
            <a:endParaRPr lang="en-US" dirty="0" smtClean="0"/>
          </a:p>
          <a:p>
            <a:pPr>
              <a:buFont typeface="Wingdings" panose="05000000000000000000" pitchFamily="2" charset="2"/>
              <a:buChar char="v"/>
            </a:pPr>
            <a:r>
              <a:rPr lang="en-US" sz="3200" dirty="0"/>
              <a:t>Goal</a:t>
            </a:r>
          </a:p>
          <a:p>
            <a:pPr marL="585216" lvl="1" indent="0">
              <a:buNone/>
            </a:pPr>
            <a:r>
              <a:rPr lang="en-US" dirty="0" smtClean="0"/>
              <a:t>Increase </a:t>
            </a:r>
            <a:r>
              <a:rPr lang="en-US" dirty="0"/>
              <a:t>the number and percentage of high school graduates who enter postsecondary training ready for success</a:t>
            </a:r>
            <a:endParaRPr lang="en-US" sz="2000" b="1" dirty="0"/>
          </a:p>
          <a:p>
            <a:pPr marL="137160" indent="0" algn="ctr">
              <a:buNone/>
            </a:pPr>
            <a:endParaRPr lang="en-US" sz="2000" b="1" dirty="0" smtClean="0"/>
          </a:p>
        </p:txBody>
      </p:sp>
      <p:cxnSp>
        <p:nvCxnSpPr>
          <p:cNvPr id="5" name="Straight Connector 4"/>
          <p:cNvCxnSpPr/>
          <p:nvPr/>
        </p:nvCxnSpPr>
        <p:spPr>
          <a:xfrm>
            <a:off x="533400" y="1371600"/>
            <a:ext cx="861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91" y="152400"/>
            <a:ext cx="1719309" cy="1219200"/>
          </a:xfrm>
          <a:prstGeom prst="rect">
            <a:avLst/>
          </a:prstGeom>
        </p:spPr>
      </p:pic>
    </p:spTree>
    <p:extLst>
      <p:ext uri="{BB962C8B-B14F-4D97-AF65-F5344CB8AC3E}">
        <p14:creationId xmlns:p14="http://schemas.microsoft.com/office/powerpoint/2010/main" val="989378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25203</TotalTime>
  <Words>2398</Words>
  <Application>Microsoft Office PowerPoint</Application>
  <PresentationFormat>On-screen Show (4:3)</PresentationFormat>
  <Paragraphs>213</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SWCC’S CAREER COACH PROGRAM</vt:lpstr>
      <vt:lpstr>VCCS Rural Horseshoe</vt:lpstr>
      <vt:lpstr>The Bad News:  Higher Education Enrollment is in Decline</vt:lpstr>
      <vt:lpstr>The Bad News:  College Readiness is on the Decline</vt:lpstr>
      <vt:lpstr>The Bad News:  Stopwatch for Degree Completion</vt:lpstr>
      <vt:lpstr>Who’s brilliant idea was it?</vt:lpstr>
      <vt:lpstr>HOW DID WE START?</vt:lpstr>
      <vt:lpstr>WHAT ARE CAREER COACHES?</vt:lpstr>
      <vt:lpstr>WHAT ARE CAREER COACHES?</vt:lpstr>
      <vt:lpstr>PowerPoint Presentation</vt:lpstr>
      <vt:lpstr>SWCC Career Coaches</vt:lpstr>
      <vt:lpstr>ADMINISTRATIVE STRUCTURE</vt:lpstr>
      <vt:lpstr>PowerPoint Presentation</vt:lpstr>
      <vt:lpstr>PowerPoint Presentation</vt:lpstr>
      <vt:lpstr>PowerPoint Presentation</vt:lpstr>
      <vt:lpstr>CCS Professional Development</vt:lpstr>
      <vt:lpstr>WHAT IS THE CAREER COACH MODEL?</vt:lpstr>
      <vt:lpstr>PowerPoint Presentation</vt:lpstr>
      <vt:lpstr>CAREER COACH PROGRESS INDICATORS</vt:lpstr>
      <vt:lpstr>CAREER COACH PROGRESS INDICATORS</vt:lpstr>
      <vt:lpstr>Case Management System</vt:lpstr>
      <vt:lpstr>PowerPoint Presentation</vt:lpstr>
      <vt:lpstr>Evaluation &amp; Assessment, 2014</vt:lpstr>
      <vt:lpstr>Evaluation &amp; Assessment (continued)</vt:lpstr>
      <vt:lpstr>Evaluation &amp; Assessment (continued)</vt:lpstr>
      <vt:lpstr>What does this graph tell us?</vt:lpstr>
      <vt:lpstr>PowerPoint Presentation</vt:lpstr>
      <vt:lpstr>A FEW WORDS FROM OUR PARTNERS</vt:lpstr>
      <vt:lpstr>From the trenches</vt:lpstr>
      <vt:lpstr>In Closing…</vt:lpstr>
      <vt:lpstr>In Closing…</vt:lpstr>
      <vt:lpstr>For More Information</vt:lpstr>
    </vt:vector>
  </TitlesOfParts>
  <Company>Southwest Virginia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CAREER COACH PROGRAM</dc:title>
  <dc:creator>Shelly Musick</dc:creator>
  <cp:lastModifiedBy>Betty</cp:lastModifiedBy>
  <cp:revision>52</cp:revision>
  <cp:lastPrinted>2013-12-04T21:02:58Z</cp:lastPrinted>
  <dcterms:created xsi:type="dcterms:W3CDTF">2013-12-04T15:22:30Z</dcterms:created>
  <dcterms:modified xsi:type="dcterms:W3CDTF">2014-07-02T16:48:21Z</dcterms:modified>
</cp:coreProperties>
</file>