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8"/>
  </p:notesMasterIdLst>
  <p:sldIdLst>
    <p:sldId id="277" r:id="rId2"/>
    <p:sldId id="261" r:id="rId3"/>
    <p:sldId id="258" r:id="rId4"/>
    <p:sldId id="257" r:id="rId5"/>
    <p:sldId id="304" r:id="rId6"/>
    <p:sldId id="259" r:id="rId7"/>
    <p:sldId id="260" r:id="rId8"/>
    <p:sldId id="307" r:id="rId9"/>
    <p:sldId id="308" r:id="rId10"/>
    <p:sldId id="309" r:id="rId11"/>
    <p:sldId id="310" r:id="rId12"/>
    <p:sldId id="311" r:id="rId13"/>
    <p:sldId id="312" r:id="rId14"/>
    <p:sldId id="300" r:id="rId15"/>
    <p:sldId id="263" r:id="rId16"/>
    <p:sldId id="305" r:id="rId17"/>
    <p:sldId id="313" r:id="rId18"/>
    <p:sldId id="314" r:id="rId19"/>
    <p:sldId id="315" r:id="rId20"/>
    <p:sldId id="318" r:id="rId21"/>
    <p:sldId id="319" r:id="rId22"/>
    <p:sldId id="320" r:id="rId23"/>
    <p:sldId id="321" r:id="rId24"/>
    <p:sldId id="322" r:id="rId25"/>
    <p:sldId id="323" r:id="rId26"/>
    <p:sldId id="324" r:id="rId27"/>
    <p:sldId id="325" r:id="rId28"/>
    <p:sldId id="326" r:id="rId29"/>
    <p:sldId id="327" r:id="rId30"/>
    <p:sldId id="332" r:id="rId31"/>
    <p:sldId id="328" r:id="rId32"/>
    <p:sldId id="329" r:id="rId33"/>
    <p:sldId id="330" r:id="rId34"/>
    <p:sldId id="331" r:id="rId35"/>
    <p:sldId id="298" r:id="rId36"/>
    <p:sldId id="278" r:id="rId37"/>
    <p:sldId id="280" r:id="rId38"/>
    <p:sldId id="284" r:id="rId39"/>
    <p:sldId id="285" r:id="rId40"/>
    <p:sldId id="286" r:id="rId41"/>
    <p:sldId id="287" r:id="rId42"/>
    <p:sldId id="299" r:id="rId43"/>
    <p:sldId id="288" r:id="rId44"/>
    <p:sldId id="289" r:id="rId45"/>
    <p:sldId id="290" r:id="rId46"/>
    <p:sldId id="291" r:id="rId47"/>
    <p:sldId id="292" r:id="rId48"/>
    <p:sldId id="293" r:id="rId49"/>
    <p:sldId id="294" r:id="rId50"/>
    <p:sldId id="302" r:id="rId51"/>
    <p:sldId id="295" r:id="rId52"/>
    <p:sldId id="296" r:id="rId53"/>
    <p:sldId id="282" r:id="rId54"/>
    <p:sldId id="306" r:id="rId55"/>
    <p:sldId id="275" r:id="rId56"/>
    <p:sldId id="30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67" autoAdjust="0"/>
  </p:normalViewPr>
  <p:slideViewPr>
    <p:cSldViewPr>
      <p:cViewPr>
        <p:scale>
          <a:sx n="46" d="100"/>
          <a:sy n="46" d="100"/>
        </p:scale>
        <p:origin x="-1296" y="-3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76017-E619-40F9-8991-E2CE4577A9D6}" type="datetimeFigureOut">
              <a:rPr lang="en-US" smtClean="0"/>
              <a:pPr/>
              <a:t>7/10/2014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0DB08-4630-4652-BBC8-FB0F85E95E47}" type="slidenum">
              <a:rPr lang="en-US" smtClean="0"/>
              <a:pPr/>
              <a:t>‹#›</a:t>
            </a:fld>
            <a:endParaRPr lang="en-US"/>
          </a:p>
        </p:txBody>
      </p:sp>
    </p:spTree>
    <p:extLst>
      <p:ext uri="{BB962C8B-B14F-4D97-AF65-F5344CB8AC3E}">
        <p14:creationId xmlns:p14="http://schemas.microsoft.com/office/powerpoint/2010/main" val="244210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1</a:t>
            </a:fld>
            <a:endParaRPr lang="en-US"/>
          </a:p>
        </p:txBody>
      </p:sp>
    </p:spTree>
    <p:extLst>
      <p:ext uri="{BB962C8B-B14F-4D97-AF65-F5344CB8AC3E}">
        <p14:creationId xmlns:p14="http://schemas.microsoft.com/office/powerpoint/2010/main" val="3857074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We’re including some exciting Additional Measures of Readiness in ACT Aspire, including  </a:t>
            </a:r>
          </a:p>
          <a:p>
            <a:pPr marL="167918" indent="-167918">
              <a:buFont typeface="Arial" pitchFamily="34" charset="0"/>
              <a:buChar char="•"/>
              <a:defRPr/>
            </a:pPr>
            <a:r>
              <a:rPr lang="en-US" dirty="0" smtClean="0"/>
              <a:t>NEW Combined ELA score and STEM scores for students  who test in both Math &amp; Science</a:t>
            </a:r>
          </a:p>
          <a:p>
            <a:pPr marL="167918" indent="-167918">
              <a:buFont typeface="Arial" pitchFamily="34" charset="0"/>
              <a:buChar char="•"/>
              <a:defRPr/>
            </a:pPr>
            <a:r>
              <a:rPr lang="en-US" dirty="0" smtClean="0"/>
              <a:t>A Text Complexity Score </a:t>
            </a:r>
          </a:p>
          <a:p>
            <a:pPr marL="167918" indent="-167918">
              <a:buFont typeface="Arial" pitchFamily="34" charset="0"/>
              <a:buChar char="•"/>
              <a:defRPr/>
            </a:pPr>
            <a:r>
              <a:rPr lang="en-US" dirty="0" smtClean="0"/>
              <a:t>And a New Work Readiness Score </a:t>
            </a:r>
          </a:p>
          <a:p>
            <a:pPr>
              <a:defRPr/>
            </a:pPr>
            <a:endParaRPr lang="en-US" dirty="0" smtClean="0"/>
          </a:p>
          <a:p>
            <a:pPr>
              <a:buFont typeface="Arial" pitchFamily="34" charset="0"/>
              <a:buNone/>
              <a:defRPr/>
            </a:pPr>
            <a:endParaRPr lang="en-US" dirty="0" smtClean="0">
              <a:solidFill>
                <a:schemeClr val="bg1"/>
              </a:solidFill>
            </a:endParaRPr>
          </a:p>
          <a:p>
            <a:pPr>
              <a:defRPr/>
            </a:pPr>
            <a:endParaRPr lang="en-US" dirty="0" smtClean="0">
              <a:solidFill>
                <a:schemeClr val="bg1"/>
              </a:solidFill>
            </a:endParaRPr>
          </a:p>
          <a:p>
            <a:pPr>
              <a:defRPr/>
            </a:pPr>
            <a:endParaRPr lang="en-US" dirty="0" smtClean="0">
              <a:solidFill>
                <a:schemeClr val="bg1"/>
              </a:solidFill>
            </a:endParaRPr>
          </a:p>
          <a:p>
            <a:pPr>
              <a:defRPr/>
            </a:pP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7645" indent="-279864" eaLnBrk="0" hangingPunct="0">
              <a:defRPr sz="2400">
                <a:solidFill>
                  <a:schemeClr val="tx1"/>
                </a:solidFill>
                <a:latin typeface="Arial" pitchFamily="34" charset="0"/>
                <a:ea typeface="ＭＳ Ｐゴシック" pitchFamily="34" charset="-128"/>
              </a:defRPr>
            </a:lvl2pPr>
            <a:lvl3pPr marL="1119454" indent="-223891" eaLnBrk="0" hangingPunct="0">
              <a:defRPr sz="2400">
                <a:solidFill>
                  <a:schemeClr val="tx1"/>
                </a:solidFill>
                <a:latin typeface="Arial" pitchFamily="34" charset="0"/>
                <a:ea typeface="ＭＳ Ｐゴシック" pitchFamily="34" charset="-128"/>
              </a:defRPr>
            </a:lvl3pPr>
            <a:lvl4pPr marL="1567236" indent="-223891" eaLnBrk="0" hangingPunct="0">
              <a:defRPr sz="2400">
                <a:solidFill>
                  <a:schemeClr val="tx1"/>
                </a:solidFill>
                <a:latin typeface="Arial" pitchFamily="34" charset="0"/>
                <a:ea typeface="ＭＳ Ｐゴシック" pitchFamily="34" charset="-128"/>
              </a:defRPr>
            </a:lvl4pPr>
            <a:lvl5pPr marL="2015018" indent="-223891" eaLnBrk="0" hangingPunct="0">
              <a:defRPr sz="2400">
                <a:solidFill>
                  <a:schemeClr val="tx1"/>
                </a:solidFill>
                <a:latin typeface="Arial" pitchFamily="34" charset="0"/>
                <a:ea typeface="ＭＳ Ｐゴシック" pitchFamily="34" charset="-128"/>
              </a:defRPr>
            </a:lvl5pPr>
            <a:lvl6pPr marL="2462799"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0581"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58363"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06144"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C9A2635-D18D-400D-92E7-D9FCC4AD6C3A}" type="slidenum">
              <a:rPr lang="en-US" altLang="en-US" sz="1200">
                <a:latin typeface="Calibri" pitchFamily="34" charset="0"/>
              </a:rPr>
              <a:pPr eaLnBrk="1" hangingPunct="1"/>
              <a:t>11</a:t>
            </a:fld>
            <a:endParaRPr lang="en-US" altLang="en-US" sz="1200">
              <a:latin typeface="Calibri" pitchFamily="34" charset="0"/>
            </a:endParaRPr>
          </a:p>
        </p:txBody>
      </p:sp>
    </p:spTree>
    <p:extLst>
      <p:ext uri="{BB962C8B-B14F-4D97-AF65-F5344CB8AC3E}">
        <p14:creationId xmlns:p14="http://schemas.microsoft.com/office/powerpoint/2010/main" val="144193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588"/>
              </a:spcBef>
            </a:pPr>
            <a:r>
              <a:rPr lang="en-US" altLang="en-US" dirty="0" smtClean="0">
                <a:ea typeface="ＭＳ Ｐゴシック" pitchFamily="34" charset="-128"/>
              </a:rPr>
              <a:t>Our goal was to create Aggregated reporting that enables educators and administrators, not hinder them.</a:t>
            </a:r>
          </a:p>
          <a:p>
            <a:pPr>
              <a:spcBef>
                <a:spcPts val="588"/>
              </a:spcBef>
            </a:pPr>
            <a:r>
              <a:rPr lang="en-US" altLang="en-US" dirty="0" smtClean="0">
                <a:ea typeface="ＭＳ Ｐゴシック" pitchFamily="34" charset="-128"/>
              </a:rPr>
              <a:t>This is an example of what a Subject Proficiency Report might look like – it’s goal is to provide an educator with a detailed view of a classroom’s performance in one particular subject.  It will support the ability for an educator to quickly understand each student’s overall performance in a subject and their individual and aggregate growth rate. It will also provide an educator with an aggregate view of the performance of her class on the assessed skill areas and where the cohort stands as a whole. </a:t>
            </a:r>
          </a:p>
          <a:p>
            <a:pPr>
              <a:spcBef>
                <a:spcPts val="588"/>
              </a:spcBef>
            </a:pPr>
            <a:endParaRPr lang="en-US" altLang="en-US" dirty="0" smtClean="0">
              <a:ea typeface="ＭＳ Ｐゴシック" pitchFamily="34" charset="-128"/>
            </a:endParaRPr>
          </a:p>
          <a:p>
            <a:endParaRPr lang="en-US" altLang="en-US" dirty="0" smtClean="0">
              <a:ea typeface="ＭＳ Ｐゴシック" pitchFamily="34" charset="-128"/>
            </a:endParaRPr>
          </a:p>
          <a:p>
            <a:pPr>
              <a:spcBef>
                <a:spcPts val="612"/>
              </a:spcBef>
            </a:pPr>
            <a:endParaRPr lang="en-US" altLang="en-US" i="1" dirty="0"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7645" indent="-279864" eaLnBrk="0" hangingPunct="0">
              <a:defRPr sz="2400">
                <a:solidFill>
                  <a:schemeClr val="tx1"/>
                </a:solidFill>
                <a:latin typeface="Arial" pitchFamily="34" charset="0"/>
                <a:ea typeface="ＭＳ Ｐゴシック" pitchFamily="34" charset="-128"/>
              </a:defRPr>
            </a:lvl2pPr>
            <a:lvl3pPr marL="1119454" indent="-223891" eaLnBrk="0" hangingPunct="0">
              <a:defRPr sz="2400">
                <a:solidFill>
                  <a:schemeClr val="tx1"/>
                </a:solidFill>
                <a:latin typeface="Arial" pitchFamily="34" charset="0"/>
                <a:ea typeface="ＭＳ Ｐゴシック" pitchFamily="34" charset="-128"/>
              </a:defRPr>
            </a:lvl3pPr>
            <a:lvl4pPr marL="1567236" indent="-223891" eaLnBrk="0" hangingPunct="0">
              <a:defRPr sz="2400">
                <a:solidFill>
                  <a:schemeClr val="tx1"/>
                </a:solidFill>
                <a:latin typeface="Arial" pitchFamily="34" charset="0"/>
                <a:ea typeface="ＭＳ Ｐゴシック" pitchFamily="34" charset="-128"/>
              </a:defRPr>
            </a:lvl4pPr>
            <a:lvl5pPr marL="2015018" indent="-223891" eaLnBrk="0" hangingPunct="0">
              <a:defRPr sz="2400">
                <a:solidFill>
                  <a:schemeClr val="tx1"/>
                </a:solidFill>
                <a:latin typeface="Arial" pitchFamily="34" charset="0"/>
                <a:ea typeface="ＭＳ Ｐゴシック" pitchFamily="34" charset="-128"/>
              </a:defRPr>
            </a:lvl5pPr>
            <a:lvl6pPr marL="2462799"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0581"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58363"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06144"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32C769C-D388-4DB0-AB08-99778A23BCAF}" type="slidenum">
              <a:rPr lang="en-US" altLang="en-US" sz="1200">
                <a:latin typeface="Calibri" pitchFamily="34" charset="0"/>
              </a:rPr>
              <a:pPr eaLnBrk="1" hangingPunct="1"/>
              <a:t>12</a:t>
            </a:fld>
            <a:endParaRPr lang="en-US" altLang="en-US" sz="1200">
              <a:latin typeface="Calibri" pitchFamily="34" charset="0"/>
            </a:endParaRPr>
          </a:p>
        </p:txBody>
      </p:sp>
    </p:spTree>
    <p:extLst>
      <p:ext uri="{BB962C8B-B14F-4D97-AF65-F5344CB8AC3E}">
        <p14:creationId xmlns:p14="http://schemas.microsoft.com/office/powerpoint/2010/main" val="344840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588"/>
              </a:spcBef>
            </a:pPr>
            <a:r>
              <a:rPr lang="en-US" altLang="en-US" dirty="0" smtClean="0">
                <a:ea typeface="ＭＳ Ｐゴシック" pitchFamily="34" charset="-128"/>
              </a:rPr>
              <a:t>Here’s another Prototype.  This Skill Proficiency report is designed to assist an educator in quickly identifying students in need of intervention on a particular subject, as well as students who might benefit from additional rigor or enrichment.  It also pinpoints skill areas where curriculum adjustments or professional development might be called for.  It includes the classroom’s performance in a specific subject vs. benchmarks, and highlights students who are falling below the ACT Readiness Range in particular skill areas.  </a:t>
            </a:r>
          </a:p>
          <a:p>
            <a:pPr>
              <a:spcBef>
                <a:spcPts val="588"/>
              </a:spcBef>
            </a:pPr>
            <a:endParaRPr lang="en-US" altLang="en-US" dirty="0" smtClean="0">
              <a:ea typeface="ＭＳ Ｐゴシック" pitchFamily="34" charset="-128"/>
            </a:endParaRPr>
          </a:p>
          <a:p>
            <a:endParaRPr lang="en-US" altLang="en-US" dirty="0" smtClean="0">
              <a:ea typeface="ＭＳ Ｐゴシック" pitchFamily="34" charset="-128"/>
            </a:endParaRPr>
          </a:p>
          <a:p>
            <a:pPr>
              <a:spcBef>
                <a:spcPts val="612"/>
              </a:spcBef>
            </a:pPr>
            <a:endParaRPr lang="en-US" altLang="en-US" i="1" dirty="0"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7645" indent="-279864" eaLnBrk="0" hangingPunct="0">
              <a:defRPr sz="2400">
                <a:solidFill>
                  <a:schemeClr val="tx1"/>
                </a:solidFill>
                <a:latin typeface="Arial" pitchFamily="34" charset="0"/>
                <a:ea typeface="ＭＳ Ｐゴシック" pitchFamily="34" charset="-128"/>
              </a:defRPr>
            </a:lvl2pPr>
            <a:lvl3pPr marL="1119454" indent="-223891" eaLnBrk="0" hangingPunct="0">
              <a:defRPr sz="2400">
                <a:solidFill>
                  <a:schemeClr val="tx1"/>
                </a:solidFill>
                <a:latin typeface="Arial" pitchFamily="34" charset="0"/>
                <a:ea typeface="ＭＳ Ｐゴシック" pitchFamily="34" charset="-128"/>
              </a:defRPr>
            </a:lvl3pPr>
            <a:lvl4pPr marL="1567236" indent="-223891" eaLnBrk="0" hangingPunct="0">
              <a:defRPr sz="2400">
                <a:solidFill>
                  <a:schemeClr val="tx1"/>
                </a:solidFill>
                <a:latin typeface="Arial" pitchFamily="34" charset="0"/>
                <a:ea typeface="ＭＳ Ｐゴシック" pitchFamily="34" charset="-128"/>
              </a:defRPr>
            </a:lvl4pPr>
            <a:lvl5pPr marL="2015018" indent="-223891" eaLnBrk="0" hangingPunct="0">
              <a:defRPr sz="2400">
                <a:solidFill>
                  <a:schemeClr val="tx1"/>
                </a:solidFill>
                <a:latin typeface="Arial" pitchFamily="34" charset="0"/>
                <a:ea typeface="ＭＳ Ｐゴシック" pitchFamily="34" charset="-128"/>
              </a:defRPr>
            </a:lvl5pPr>
            <a:lvl6pPr marL="2462799"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0581"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58363"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06144"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25CE03-0B17-401F-9840-3B30144B5555}" type="slidenum">
              <a:rPr lang="en-US" altLang="en-US" sz="1200">
                <a:latin typeface="Calibri" pitchFamily="34" charset="0"/>
              </a:rPr>
              <a:pPr eaLnBrk="1" hangingPunct="1"/>
              <a:t>13</a:t>
            </a:fld>
            <a:endParaRPr lang="en-US" altLang="en-US" sz="1200">
              <a:latin typeface="Calibri" pitchFamily="34" charset="0"/>
            </a:endParaRPr>
          </a:p>
        </p:txBody>
      </p:sp>
    </p:spTree>
    <p:extLst>
      <p:ext uri="{BB962C8B-B14F-4D97-AF65-F5344CB8AC3E}">
        <p14:creationId xmlns:p14="http://schemas.microsoft.com/office/powerpoint/2010/main" val="1125984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14</a:t>
            </a:fld>
            <a:endParaRPr lang="en-US"/>
          </a:p>
        </p:txBody>
      </p:sp>
    </p:spTree>
    <p:extLst>
      <p:ext uri="{BB962C8B-B14F-4D97-AF65-F5344CB8AC3E}">
        <p14:creationId xmlns:p14="http://schemas.microsoft.com/office/powerpoint/2010/main" val="4071826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15</a:t>
            </a:fld>
            <a:endParaRPr lang="en-US"/>
          </a:p>
        </p:txBody>
      </p:sp>
    </p:spTree>
    <p:extLst>
      <p:ext uri="{BB962C8B-B14F-4D97-AF65-F5344CB8AC3E}">
        <p14:creationId xmlns:p14="http://schemas.microsoft.com/office/powerpoint/2010/main" val="3518263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know what kinds</a:t>
            </a:r>
            <a:r>
              <a:rPr lang="en-US" baseline="0" dirty="0" smtClean="0"/>
              <a:t> </a:t>
            </a:r>
            <a:r>
              <a:rPr lang="en-US" baseline="0" smtClean="0"/>
              <a:t>of questions </a:t>
            </a:r>
            <a:endParaRPr lang="en-US" dirty="0"/>
          </a:p>
        </p:txBody>
      </p:sp>
      <p:sp>
        <p:nvSpPr>
          <p:cNvPr id="4" name="Slide Number Placeholder 3"/>
          <p:cNvSpPr>
            <a:spLocks noGrp="1"/>
          </p:cNvSpPr>
          <p:nvPr>
            <p:ph type="sldNum" sz="quarter" idx="10"/>
          </p:nvPr>
        </p:nvSpPr>
        <p:spPr/>
        <p:txBody>
          <a:bodyPr/>
          <a:lstStyle/>
          <a:p>
            <a:fld id="{23C0DB08-4630-4652-BBC8-FB0F85E95E47}" type="slidenum">
              <a:rPr lang="en-US" smtClean="0"/>
              <a:pPr/>
              <a:t>16</a:t>
            </a:fld>
            <a:endParaRPr lang="en-US"/>
          </a:p>
        </p:txBody>
      </p:sp>
    </p:spTree>
    <p:extLst>
      <p:ext uri="{BB962C8B-B14F-4D97-AF65-F5344CB8AC3E}">
        <p14:creationId xmlns:p14="http://schemas.microsoft.com/office/powerpoint/2010/main" val="2435479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30</a:t>
            </a:fld>
            <a:endParaRPr lang="en-US"/>
          </a:p>
        </p:txBody>
      </p:sp>
    </p:spTree>
    <p:extLst>
      <p:ext uri="{BB962C8B-B14F-4D97-AF65-F5344CB8AC3E}">
        <p14:creationId xmlns:p14="http://schemas.microsoft.com/office/powerpoint/2010/main" val="42665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35</a:t>
            </a:fld>
            <a:endParaRPr lang="en-US"/>
          </a:p>
        </p:txBody>
      </p:sp>
    </p:spTree>
    <p:extLst>
      <p:ext uri="{BB962C8B-B14F-4D97-AF65-F5344CB8AC3E}">
        <p14:creationId xmlns:p14="http://schemas.microsoft.com/office/powerpoint/2010/main" val="2709332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36</a:t>
            </a:fld>
            <a:endParaRPr lang="en-US"/>
          </a:p>
        </p:txBody>
      </p:sp>
    </p:spTree>
    <p:extLst>
      <p:ext uri="{BB962C8B-B14F-4D97-AF65-F5344CB8AC3E}">
        <p14:creationId xmlns:p14="http://schemas.microsoft.com/office/powerpoint/2010/main" val="2055228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37</a:t>
            </a:fld>
            <a:endParaRPr lang="en-US"/>
          </a:p>
        </p:txBody>
      </p:sp>
    </p:spTree>
    <p:extLst>
      <p:ext uri="{BB962C8B-B14F-4D97-AF65-F5344CB8AC3E}">
        <p14:creationId xmlns:p14="http://schemas.microsoft.com/office/powerpoint/2010/main" val="128309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2</a:t>
            </a:fld>
            <a:endParaRPr lang="en-US"/>
          </a:p>
        </p:txBody>
      </p:sp>
    </p:spTree>
    <p:extLst>
      <p:ext uri="{BB962C8B-B14F-4D97-AF65-F5344CB8AC3E}">
        <p14:creationId xmlns:p14="http://schemas.microsoft.com/office/powerpoint/2010/main" val="1513331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38</a:t>
            </a:fld>
            <a:endParaRPr lang="en-US"/>
          </a:p>
        </p:txBody>
      </p:sp>
    </p:spTree>
    <p:extLst>
      <p:ext uri="{BB962C8B-B14F-4D97-AF65-F5344CB8AC3E}">
        <p14:creationId xmlns:p14="http://schemas.microsoft.com/office/powerpoint/2010/main" val="765728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39</a:t>
            </a:fld>
            <a:endParaRPr lang="en-US"/>
          </a:p>
        </p:txBody>
      </p:sp>
    </p:spTree>
    <p:extLst>
      <p:ext uri="{BB962C8B-B14F-4D97-AF65-F5344CB8AC3E}">
        <p14:creationId xmlns:p14="http://schemas.microsoft.com/office/powerpoint/2010/main" val="1717608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40</a:t>
            </a:fld>
            <a:endParaRPr lang="en-US"/>
          </a:p>
        </p:txBody>
      </p:sp>
    </p:spTree>
    <p:extLst>
      <p:ext uri="{BB962C8B-B14F-4D97-AF65-F5344CB8AC3E}">
        <p14:creationId xmlns:p14="http://schemas.microsoft.com/office/powerpoint/2010/main" val="2342417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41</a:t>
            </a:fld>
            <a:endParaRPr lang="en-US"/>
          </a:p>
        </p:txBody>
      </p:sp>
    </p:spTree>
    <p:extLst>
      <p:ext uri="{BB962C8B-B14F-4D97-AF65-F5344CB8AC3E}">
        <p14:creationId xmlns:p14="http://schemas.microsoft.com/office/powerpoint/2010/main" val="4206927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42</a:t>
            </a:fld>
            <a:endParaRPr lang="en-US"/>
          </a:p>
        </p:txBody>
      </p:sp>
    </p:spTree>
    <p:extLst>
      <p:ext uri="{BB962C8B-B14F-4D97-AF65-F5344CB8AC3E}">
        <p14:creationId xmlns:p14="http://schemas.microsoft.com/office/powerpoint/2010/main" val="2114194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43</a:t>
            </a:fld>
            <a:endParaRPr lang="en-US"/>
          </a:p>
        </p:txBody>
      </p:sp>
    </p:spTree>
    <p:extLst>
      <p:ext uri="{BB962C8B-B14F-4D97-AF65-F5344CB8AC3E}">
        <p14:creationId xmlns:p14="http://schemas.microsoft.com/office/powerpoint/2010/main" val="2830596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44</a:t>
            </a:fld>
            <a:endParaRPr lang="en-US"/>
          </a:p>
        </p:txBody>
      </p:sp>
    </p:spTree>
    <p:extLst>
      <p:ext uri="{BB962C8B-B14F-4D97-AF65-F5344CB8AC3E}">
        <p14:creationId xmlns:p14="http://schemas.microsoft.com/office/powerpoint/2010/main" val="2946988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45</a:t>
            </a:fld>
            <a:endParaRPr lang="en-US"/>
          </a:p>
        </p:txBody>
      </p:sp>
    </p:spTree>
    <p:extLst>
      <p:ext uri="{BB962C8B-B14F-4D97-AF65-F5344CB8AC3E}">
        <p14:creationId xmlns:p14="http://schemas.microsoft.com/office/powerpoint/2010/main" val="4279283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46</a:t>
            </a:fld>
            <a:endParaRPr lang="en-US"/>
          </a:p>
        </p:txBody>
      </p:sp>
    </p:spTree>
    <p:extLst>
      <p:ext uri="{BB962C8B-B14F-4D97-AF65-F5344CB8AC3E}">
        <p14:creationId xmlns:p14="http://schemas.microsoft.com/office/powerpoint/2010/main" val="699776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47</a:t>
            </a:fld>
            <a:endParaRPr lang="en-US"/>
          </a:p>
        </p:txBody>
      </p:sp>
    </p:spTree>
    <p:extLst>
      <p:ext uri="{BB962C8B-B14F-4D97-AF65-F5344CB8AC3E}">
        <p14:creationId xmlns:p14="http://schemas.microsoft.com/office/powerpoint/2010/main" val="137935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3</a:t>
            </a:fld>
            <a:endParaRPr lang="en-US"/>
          </a:p>
        </p:txBody>
      </p:sp>
    </p:spTree>
    <p:extLst>
      <p:ext uri="{BB962C8B-B14F-4D97-AF65-F5344CB8AC3E}">
        <p14:creationId xmlns:p14="http://schemas.microsoft.com/office/powerpoint/2010/main" val="2572241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48</a:t>
            </a:fld>
            <a:endParaRPr lang="en-US"/>
          </a:p>
        </p:txBody>
      </p:sp>
    </p:spTree>
    <p:extLst>
      <p:ext uri="{BB962C8B-B14F-4D97-AF65-F5344CB8AC3E}">
        <p14:creationId xmlns:p14="http://schemas.microsoft.com/office/powerpoint/2010/main" val="1484022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49</a:t>
            </a:fld>
            <a:endParaRPr lang="en-US"/>
          </a:p>
        </p:txBody>
      </p:sp>
    </p:spTree>
    <p:extLst>
      <p:ext uri="{BB962C8B-B14F-4D97-AF65-F5344CB8AC3E}">
        <p14:creationId xmlns:p14="http://schemas.microsoft.com/office/powerpoint/2010/main" val="2247745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51</a:t>
            </a:fld>
            <a:endParaRPr lang="en-US"/>
          </a:p>
        </p:txBody>
      </p:sp>
    </p:spTree>
    <p:extLst>
      <p:ext uri="{BB962C8B-B14F-4D97-AF65-F5344CB8AC3E}">
        <p14:creationId xmlns:p14="http://schemas.microsoft.com/office/powerpoint/2010/main" val="2252163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52</a:t>
            </a:fld>
            <a:endParaRPr lang="en-US"/>
          </a:p>
        </p:txBody>
      </p:sp>
    </p:spTree>
    <p:extLst>
      <p:ext uri="{BB962C8B-B14F-4D97-AF65-F5344CB8AC3E}">
        <p14:creationId xmlns:p14="http://schemas.microsoft.com/office/powerpoint/2010/main" val="840055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53</a:t>
            </a:fld>
            <a:endParaRPr lang="en-US"/>
          </a:p>
        </p:txBody>
      </p:sp>
    </p:spTree>
    <p:extLst>
      <p:ext uri="{BB962C8B-B14F-4D97-AF65-F5344CB8AC3E}">
        <p14:creationId xmlns:p14="http://schemas.microsoft.com/office/powerpoint/2010/main" val="1989004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55</a:t>
            </a:fld>
            <a:endParaRPr lang="en-US"/>
          </a:p>
        </p:txBody>
      </p:sp>
    </p:spTree>
    <p:extLst>
      <p:ext uri="{BB962C8B-B14F-4D97-AF65-F5344CB8AC3E}">
        <p14:creationId xmlns:p14="http://schemas.microsoft.com/office/powerpoint/2010/main" val="116488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4</a:t>
            </a:fld>
            <a:endParaRPr lang="en-US"/>
          </a:p>
        </p:txBody>
      </p:sp>
    </p:spTree>
    <p:extLst>
      <p:ext uri="{BB962C8B-B14F-4D97-AF65-F5344CB8AC3E}">
        <p14:creationId xmlns:p14="http://schemas.microsoft.com/office/powerpoint/2010/main" val="68183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0DB08-4630-4652-BBC8-FB0F85E95E47}" type="slidenum">
              <a:rPr lang="en-US" smtClean="0"/>
              <a:pPr/>
              <a:t>5</a:t>
            </a:fld>
            <a:endParaRPr lang="en-US"/>
          </a:p>
        </p:txBody>
      </p:sp>
    </p:spTree>
    <p:extLst>
      <p:ext uri="{BB962C8B-B14F-4D97-AF65-F5344CB8AC3E}">
        <p14:creationId xmlns:p14="http://schemas.microsoft.com/office/powerpoint/2010/main" val="1653858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6</a:t>
            </a:fld>
            <a:endParaRPr lang="en-US"/>
          </a:p>
        </p:txBody>
      </p:sp>
    </p:spTree>
    <p:extLst>
      <p:ext uri="{BB962C8B-B14F-4D97-AF65-F5344CB8AC3E}">
        <p14:creationId xmlns:p14="http://schemas.microsoft.com/office/powerpoint/2010/main" val="369391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C0DB08-4630-4652-BBC8-FB0F85E95E47}" type="slidenum">
              <a:rPr lang="en-US" smtClean="0"/>
              <a:pPr/>
              <a:t>7</a:t>
            </a:fld>
            <a:endParaRPr lang="en-US"/>
          </a:p>
        </p:txBody>
      </p:sp>
    </p:spTree>
    <p:extLst>
      <p:ext uri="{BB962C8B-B14F-4D97-AF65-F5344CB8AC3E}">
        <p14:creationId xmlns:p14="http://schemas.microsoft.com/office/powerpoint/2010/main" val="112769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3845" indent="-173845">
              <a:spcBef>
                <a:spcPts val="608"/>
              </a:spcBef>
              <a:buFont typeface="Arial" pitchFamily="34" charset="0"/>
              <a:buChar char="•"/>
              <a:defRPr/>
            </a:pPr>
            <a:r>
              <a:rPr lang="en-US" dirty="0" smtClean="0"/>
              <a:t>ACT Aspire will focus on each student’s longitudinal growth including:</a:t>
            </a:r>
          </a:p>
          <a:p>
            <a:pPr marL="173845" indent="-173845">
              <a:spcBef>
                <a:spcPts val="608"/>
              </a:spcBef>
              <a:buFont typeface="Arial" pitchFamily="34" charset="0"/>
              <a:buChar char="•"/>
              <a:defRPr/>
            </a:pPr>
            <a:r>
              <a:rPr lang="en-US" dirty="0" smtClean="0"/>
              <a:t>Progress Charts showing student scores over time versus the ACT Readiness Benchmark for each subject – ACT Growth research allows us also to provide a NEW…</a:t>
            </a:r>
          </a:p>
          <a:p>
            <a:pPr marL="173845" indent="-173845">
              <a:spcBef>
                <a:spcPts val="608"/>
              </a:spcBef>
              <a:buFont typeface="Arial" pitchFamily="34" charset="0"/>
              <a:buChar char="•"/>
              <a:defRPr/>
            </a:pPr>
            <a:r>
              <a:rPr lang="en-US" dirty="0" smtClean="0"/>
              <a:t>2 year student “predicted path” toward college &amp; career readiness – shows where students scores will fall in the future based upon expected growth rates</a:t>
            </a:r>
          </a:p>
          <a:p>
            <a:pPr marL="173845" indent="-173845">
              <a:spcBef>
                <a:spcPts val="608"/>
              </a:spcBef>
              <a:buFont typeface="Arial" pitchFamily="34" charset="0"/>
              <a:buChar char="•"/>
              <a:defRPr/>
            </a:pPr>
            <a:r>
              <a:rPr lang="en-US" dirty="0" smtClean="0"/>
              <a:t>ACT Aspire Composite Scores &amp; Predicted ACT Subject/Composite Scores </a:t>
            </a:r>
            <a:r>
              <a:rPr lang="en-US" i="1" dirty="0" smtClean="0"/>
              <a:t>(Grades 9/10 only)</a:t>
            </a:r>
          </a:p>
          <a:p>
            <a:pPr marL="173845" indent="-173845">
              <a:spcBef>
                <a:spcPts val="608"/>
              </a:spcBef>
              <a:buFont typeface="Arial" pitchFamily="34" charset="0"/>
              <a:buChar char="•"/>
              <a:defRPr/>
            </a:pPr>
            <a:r>
              <a:rPr lang="en-US" dirty="0" smtClean="0"/>
              <a:t>National Median or average scores for context</a:t>
            </a:r>
          </a:p>
          <a:p>
            <a:pPr>
              <a:defRPr/>
            </a:pPr>
            <a:endParaRPr lang="en-US" dirty="0" smtClean="0"/>
          </a:p>
          <a:p>
            <a:pPr marL="279864" indent="-279864">
              <a:buFont typeface="Arial" pitchFamily="34" charset="0"/>
              <a:buChar char="•"/>
              <a:defRPr/>
            </a:pPr>
            <a:endParaRPr lang="en-US" dirty="0" smtClean="0">
              <a:solidFill>
                <a:schemeClr val="bg1"/>
              </a:solidFill>
            </a:endParaRPr>
          </a:p>
          <a:p>
            <a:pPr>
              <a:defRPr/>
            </a:pPr>
            <a:endParaRPr lang="en-US" dirty="0" smtClean="0">
              <a:solidFill>
                <a:schemeClr val="bg1"/>
              </a:solidFill>
            </a:endParaRPr>
          </a:p>
          <a:p>
            <a:pPr>
              <a:defRPr/>
            </a:pPr>
            <a:endParaRPr lang="en-US" dirty="0" smtClean="0">
              <a:solidFill>
                <a:schemeClr val="bg1"/>
              </a:solidFill>
            </a:endParaRPr>
          </a:p>
          <a:p>
            <a:pPr>
              <a:defRPr/>
            </a:pP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7645" indent="-279864" eaLnBrk="0" hangingPunct="0">
              <a:defRPr sz="2400">
                <a:solidFill>
                  <a:schemeClr val="tx1"/>
                </a:solidFill>
                <a:latin typeface="Arial" pitchFamily="34" charset="0"/>
                <a:ea typeface="ＭＳ Ｐゴシック" pitchFamily="34" charset="-128"/>
              </a:defRPr>
            </a:lvl2pPr>
            <a:lvl3pPr marL="1119454" indent="-223891" eaLnBrk="0" hangingPunct="0">
              <a:defRPr sz="2400">
                <a:solidFill>
                  <a:schemeClr val="tx1"/>
                </a:solidFill>
                <a:latin typeface="Arial" pitchFamily="34" charset="0"/>
                <a:ea typeface="ＭＳ Ｐゴシック" pitchFamily="34" charset="-128"/>
              </a:defRPr>
            </a:lvl3pPr>
            <a:lvl4pPr marL="1567236" indent="-223891" eaLnBrk="0" hangingPunct="0">
              <a:defRPr sz="2400">
                <a:solidFill>
                  <a:schemeClr val="tx1"/>
                </a:solidFill>
                <a:latin typeface="Arial" pitchFamily="34" charset="0"/>
                <a:ea typeface="ＭＳ Ｐゴシック" pitchFamily="34" charset="-128"/>
              </a:defRPr>
            </a:lvl4pPr>
            <a:lvl5pPr marL="2015018" indent="-223891" eaLnBrk="0" hangingPunct="0">
              <a:defRPr sz="2400">
                <a:solidFill>
                  <a:schemeClr val="tx1"/>
                </a:solidFill>
                <a:latin typeface="Arial" pitchFamily="34" charset="0"/>
                <a:ea typeface="ＭＳ Ｐゴシック" pitchFamily="34" charset="-128"/>
              </a:defRPr>
            </a:lvl5pPr>
            <a:lvl6pPr marL="2462799"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0581"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58363"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06144"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CD9D2D-E2E1-4638-90C0-286D954376E7}" type="slidenum">
              <a:rPr lang="en-US" altLang="en-US" sz="1200">
                <a:latin typeface="Calibri" pitchFamily="34" charset="0"/>
              </a:rPr>
              <a:pPr eaLnBrk="1" hangingPunct="1"/>
              <a:t>9</a:t>
            </a:fld>
            <a:endParaRPr lang="en-US" altLang="en-US" sz="1200">
              <a:latin typeface="Calibri" pitchFamily="34" charset="0"/>
            </a:endParaRPr>
          </a:p>
        </p:txBody>
      </p:sp>
    </p:spTree>
    <p:extLst>
      <p:ext uri="{BB962C8B-B14F-4D97-AF65-F5344CB8AC3E}">
        <p14:creationId xmlns:p14="http://schemas.microsoft.com/office/powerpoint/2010/main" val="25089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ts val="608"/>
              </a:spcBef>
              <a:defRPr/>
            </a:pPr>
            <a:r>
              <a:rPr lang="en-US" i="1" dirty="0" smtClean="0"/>
              <a:t>ACT Aspire will include </a:t>
            </a:r>
            <a:r>
              <a:rPr lang="en-US" dirty="0" smtClean="0"/>
              <a:t>reporting based on ACT College Readiness Standards and aligned to the Common Core State Standards in key reporting categories such as Interpretation of Data, Scientific Investigation, and Evaluation of Models, Inferences and Experimental Results in Science to name a few.</a:t>
            </a:r>
            <a:endParaRPr lang="en-US" i="1" dirty="0" smtClean="0"/>
          </a:p>
          <a:p>
            <a:pPr marL="173845" indent="-173845">
              <a:spcBef>
                <a:spcPts val="608"/>
              </a:spcBef>
              <a:buFont typeface="Arial" pitchFamily="34" charset="0"/>
              <a:buChar char="•"/>
              <a:defRPr/>
            </a:pPr>
            <a:r>
              <a:rPr lang="en-US" i="1" dirty="0" smtClean="0"/>
              <a:t>These skill areas will be reflected as both a % score and number of pts. Earned.  This will provide context of performance that will be framed in the context of a NEW metric, The ACT Readiness Range.  </a:t>
            </a:r>
          </a:p>
          <a:p>
            <a:pPr marL="173845" indent="-173845">
              <a:spcBef>
                <a:spcPts val="608"/>
              </a:spcBef>
              <a:buFont typeface="Arial" pitchFamily="34" charset="0"/>
              <a:buChar char="•"/>
              <a:defRPr/>
            </a:pPr>
            <a:r>
              <a:rPr lang="en-US" i="1" dirty="0" smtClean="0"/>
              <a:t>The ACT Readiness Range will show typical performance of  students who have met the ACT readiness Benchmark for that particular subject . We also will include simple interventions at launch for the Summative assessment – that are very much like those provided on Student Score Results for Explore, Plan</a:t>
            </a:r>
          </a:p>
          <a:p>
            <a:pPr>
              <a:spcBef>
                <a:spcPts val="608"/>
              </a:spcBef>
              <a:defRPr/>
            </a:pPr>
            <a:endParaRPr lang="en-US" i="1"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7645" indent="-279864" eaLnBrk="0" hangingPunct="0">
              <a:defRPr sz="2400">
                <a:solidFill>
                  <a:schemeClr val="tx1"/>
                </a:solidFill>
                <a:latin typeface="Arial" pitchFamily="34" charset="0"/>
                <a:ea typeface="ＭＳ Ｐゴシック" pitchFamily="34" charset="-128"/>
              </a:defRPr>
            </a:lvl2pPr>
            <a:lvl3pPr marL="1119454" indent="-223891" eaLnBrk="0" hangingPunct="0">
              <a:defRPr sz="2400">
                <a:solidFill>
                  <a:schemeClr val="tx1"/>
                </a:solidFill>
                <a:latin typeface="Arial" pitchFamily="34" charset="0"/>
                <a:ea typeface="ＭＳ Ｐゴシック" pitchFamily="34" charset="-128"/>
              </a:defRPr>
            </a:lvl3pPr>
            <a:lvl4pPr marL="1567236" indent="-223891" eaLnBrk="0" hangingPunct="0">
              <a:defRPr sz="2400">
                <a:solidFill>
                  <a:schemeClr val="tx1"/>
                </a:solidFill>
                <a:latin typeface="Arial" pitchFamily="34" charset="0"/>
                <a:ea typeface="ＭＳ Ｐゴシック" pitchFamily="34" charset="-128"/>
              </a:defRPr>
            </a:lvl4pPr>
            <a:lvl5pPr marL="2015018" indent="-223891" eaLnBrk="0" hangingPunct="0">
              <a:defRPr sz="2400">
                <a:solidFill>
                  <a:schemeClr val="tx1"/>
                </a:solidFill>
                <a:latin typeface="Arial" pitchFamily="34" charset="0"/>
                <a:ea typeface="ＭＳ Ｐゴシック" pitchFamily="34" charset="-128"/>
              </a:defRPr>
            </a:lvl5pPr>
            <a:lvl6pPr marL="2462799"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0581"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58363"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06144" indent="-223891" defTabSz="44778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F865BFD-FA4B-4A5C-B377-CD4FE093CCB6}" type="slidenum">
              <a:rPr lang="en-US" altLang="en-US" sz="1200">
                <a:latin typeface="Calibri" pitchFamily="34" charset="0"/>
              </a:rPr>
              <a:pPr eaLnBrk="1" hangingPunct="1"/>
              <a:t>10</a:t>
            </a:fld>
            <a:endParaRPr lang="en-US" altLang="en-US" sz="1200">
              <a:latin typeface="Calibri" pitchFamily="34" charset="0"/>
            </a:endParaRPr>
          </a:p>
        </p:txBody>
      </p:sp>
    </p:spTree>
    <p:extLst>
      <p:ext uri="{BB962C8B-B14F-4D97-AF65-F5344CB8AC3E}">
        <p14:creationId xmlns:p14="http://schemas.microsoft.com/office/powerpoint/2010/main" val="363627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A519242-FEDE-448E-BBE0-80421085A754}" type="datetimeFigureOut">
              <a:rPr lang="en-US" smtClean="0"/>
              <a:pPr/>
              <a:t>7/10/2014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D79BB37-B8A6-40F6-936D-92BB18622D9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519242-FEDE-448E-BBE0-80421085A754}"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BB37-B8A6-40F6-936D-92BB18622D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519242-FEDE-448E-BBE0-80421085A754}"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BB37-B8A6-40F6-936D-92BB18622D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Slide Number Placeholder 5"/>
          <p:cNvSpPr txBox="1">
            <a:spLocks/>
          </p:cNvSpPr>
          <p:nvPr userDrawn="1"/>
        </p:nvSpPr>
        <p:spPr>
          <a:xfrm>
            <a:off x="8458200" y="6284913"/>
            <a:ext cx="228600" cy="192087"/>
          </a:xfrm>
          <a:prstGeom prst="rect">
            <a:avLst/>
          </a:prstGeom>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ts val="1000"/>
              </a:lnSpc>
              <a:defRPr/>
            </a:pPr>
            <a:fld id="{456EF8F2-5BE1-4F60-B79E-E25673529143}" type="slidenum">
              <a:rPr lang="en-US" sz="900" b="1" smtClean="0">
                <a:solidFill>
                  <a:schemeClr val="bg1"/>
                </a:solidFill>
                <a:latin typeface="Arial MT Std" charset="0"/>
                <a:cs typeface="Arial" pitchFamily="34" charset="0"/>
              </a:rPr>
              <a:pPr algn="ctr" eaLnBrk="1" hangingPunct="1">
                <a:lnSpc>
                  <a:spcPts val="1000"/>
                </a:lnSpc>
                <a:defRPr/>
              </a:pPr>
              <a:t>‹#›</a:t>
            </a:fld>
            <a:endParaRPr lang="en-US" sz="900" b="1" smtClean="0">
              <a:solidFill>
                <a:schemeClr val="bg1"/>
              </a:solidFill>
              <a:latin typeface="Arial MT Std" charset="0"/>
              <a:cs typeface="Arial" pitchFamily="34" charset="0"/>
            </a:endParaRPr>
          </a:p>
        </p:txBody>
      </p:sp>
      <p:sp>
        <p:nvSpPr>
          <p:cNvPr id="3" name="Text Placeholder 2"/>
          <p:cNvSpPr>
            <a:spLocks noGrp="1"/>
          </p:cNvSpPr>
          <p:nvPr>
            <p:ph type="body" idx="1"/>
          </p:nvPr>
        </p:nvSpPr>
        <p:spPr>
          <a:xfrm>
            <a:off x="457200" y="457200"/>
            <a:ext cx="8229600" cy="1371600"/>
          </a:xfrm>
        </p:spPr>
        <p:txBody>
          <a:bodyPr>
            <a:noAutofit/>
          </a:bodyPr>
          <a:lstStyle>
            <a:lvl1pPr marL="0" indent="0">
              <a:lnSpc>
                <a:spcPct val="100000"/>
              </a:lnSpc>
              <a:spcBef>
                <a:spcPts val="0"/>
              </a:spcBef>
              <a:spcAft>
                <a:spcPts val="600"/>
              </a:spcAft>
              <a:buNone/>
              <a:defRPr sz="3600" b="1" i="0">
                <a:solidFill>
                  <a:schemeClr val="accent2"/>
                </a:solidFill>
                <a:latin typeface="Arial MT Std"/>
                <a:cs typeface="Arial MT St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57200" y="1828800"/>
            <a:ext cx="8229600" cy="3657600"/>
          </a:xfrm>
        </p:spPr>
        <p:txBody>
          <a:bodyPr>
            <a:noAutofit/>
          </a:bodyPr>
          <a:lstStyle>
            <a:lvl1pPr marL="0" indent="0">
              <a:lnSpc>
                <a:spcPct val="100000"/>
              </a:lnSpc>
              <a:spcBef>
                <a:spcPts val="0"/>
              </a:spcBef>
              <a:spcAft>
                <a:spcPts val="1200"/>
              </a:spcAft>
              <a:buFontTx/>
              <a:buNone/>
              <a:defRPr sz="2000" baseline="0">
                <a:latin typeface="Arial MT Std"/>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a:t>
            </a:r>
          </a:p>
        </p:txBody>
      </p:sp>
    </p:spTree>
    <p:extLst>
      <p:ext uri="{BB962C8B-B14F-4D97-AF65-F5344CB8AC3E}">
        <p14:creationId xmlns:p14="http://schemas.microsoft.com/office/powerpoint/2010/main" val="294147107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519242-FEDE-448E-BBE0-80421085A754}"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BB37-B8A6-40F6-936D-92BB18622D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519242-FEDE-448E-BBE0-80421085A754}" type="datetimeFigureOut">
              <a:rPr lang="en-US" smtClean="0"/>
              <a:pPr/>
              <a:t>7/10/2014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D79BB37-B8A6-40F6-936D-92BB18622D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519242-FEDE-448E-BBE0-80421085A754}" type="datetimeFigureOut">
              <a:rPr lang="en-US" smtClean="0"/>
              <a:pPr/>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BB37-B8A6-40F6-936D-92BB18622D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A519242-FEDE-448E-BBE0-80421085A754}" type="datetimeFigureOut">
              <a:rPr lang="en-US" smtClean="0"/>
              <a:pPr/>
              <a:t>7/10/2014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9BB37-B8A6-40F6-936D-92BB18622D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519242-FEDE-448E-BBE0-80421085A754}" type="datetimeFigureOut">
              <a:rPr lang="en-US" smtClean="0"/>
              <a:pPr/>
              <a:t>7/10/2014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9BB37-B8A6-40F6-936D-92BB18622D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19242-FEDE-448E-BBE0-80421085A754}" type="datetimeFigureOut">
              <a:rPr lang="en-US" smtClean="0"/>
              <a:pPr/>
              <a:t>7/10/2014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9BB37-B8A6-40F6-936D-92BB18622D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A519242-FEDE-448E-BBE0-80421085A754}" type="datetimeFigureOut">
              <a:rPr lang="en-US" smtClean="0"/>
              <a:pPr/>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BB37-B8A6-40F6-936D-92BB18622D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A519242-FEDE-448E-BBE0-80421085A754}" type="datetimeFigureOut">
              <a:rPr lang="en-US" smtClean="0"/>
              <a:pPr/>
              <a:t>7/10/2014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BB37-B8A6-40F6-936D-92BB18622D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A519242-FEDE-448E-BBE0-80421085A754}" type="datetimeFigureOut">
              <a:rPr lang="en-US" smtClean="0"/>
              <a:pPr/>
              <a:t>7/10/2014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D79BB37-B8A6-40F6-936D-92BB18622D9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a/wilkes.k12.nc.us/presentation/d/1vXdFtrGFI48PmwAeFAfgdjRHrjv-our5DjlEy6Iobws/edit#slide=id.p19"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docs.google.com/a/wilkes.k12.nc.us/presentation/d/1OPpLg2j_ENfOAwlWq0mjlACL_MzGffQnz-Tmq4prGV8/edit#slide=id.p2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ocs.google.com/a/wilkes.k12.nc.us/presentation/d/176PJciDRJnUy7NwBbNkg55VTzs2UrTU9U2aSig5qULE/edit#slide=id.p19"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2.wmf"/><Relationship Id="rId4" Type="http://schemas.openxmlformats.org/officeDocument/2006/relationships/image" Target="../media/image51.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iscoveractaspire.org/in-a-nutshell.html" TargetMode="External"/><Relationship Id="rId2" Type="http://schemas.openxmlformats.org/officeDocument/2006/relationships/hyperlink" Target="https://www.actprofile.org/#inventori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normAutofit fontScale="90000"/>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EXPLORE  ACT</a:t>
            </a:r>
            <a:b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3840707" y="1219200"/>
            <a:ext cx="4876800" cy="4146648"/>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07000"/>
              </a:lnSpc>
              <a:spcAft>
                <a:spcPts val="800"/>
              </a:spcAft>
            </a:pPr>
            <a:r>
              <a:rPr lang="en-US" sz="2400" b="1" dirty="0" smtClean="0">
                <a:latin typeface="Calibri" panose="020F0502020204030204" pitchFamily="34" charset="0"/>
                <a:ea typeface="Calibri" panose="020F0502020204030204" pitchFamily="34" charset="0"/>
                <a:cs typeface="Times New Roman" panose="02020603050405020304" pitchFamily="18" charset="0"/>
              </a:rPr>
              <a:t>Presenters:</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Jody Freeman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Student Success Coordinator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Wilkes County </a:t>
            </a:r>
            <a:r>
              <a:rPr lang="en-US" sz="2400" b="1" dirty="0" smtClean="0">
                <a:latin typeface="Calibri" panose="020F0502020204030204" pitchFamily="34" charset="0"/>
                <a:ea typeface="Calibri" panose="020F0502020204030204" pitchFamily="34" charset="0"/>
                <a:cs typeface="Times New Roman" panose="02020603050405020304" pitchFamily="18" charset="0"/>
              </a:rPr>
              <a:t>Schools</a:t>
            </a:r>
          </a:p>
          <a:p>
            <a:pPr>
              <a:lnSpc>
                <a:spcPct val="107000"/>
              </a:lnSpc>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smtClean="0">
                <a:latin typeface="Calibri" panose="020F0502020204030204" pitchFamily="34" charset="0"/>
                <a:ea typeface="Calibri" panose="020F0502020204030204" pitchFamily="34" charset="0"/>
                <a:cs typeface="Times New Roman" panose="02020603050405020304" pitchFamily="18" charset="0"/>
              </a:rPr>
              <a:t>Carl </a:t>
            </a:r>
            <a:r>
              <a:rPr lang="en-US" sz="2400" b="1" dirty="0">
                <a:latin typeface="Calibri" panose="020F0502020204030204" pitchFamily="34" charset="0"/>
                <a:ea typeface="Calibri" panose="020F0502020204030204" pitchFamily="34" charset="0"/>
                <a:cs typeface="Times New Roman" panose="02020603050405020304" pitchFamily="18" charset="0"/>
              </a:rPr>
              <a:t>Forbes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a:latin typeface="Calibri" panose="020F0502020204030204" pitchFamily="34" charset="0"/>
                <a:ea typeface="Calibri" panose="020F0502020204030204" pitchFamily="34" charset="0"/>
                <a:cs typeface="Times New Roman" panose="02020603050405020304" pitchFamily="18" charset="0"/>
              </a:rPr>
              <a:t>Account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Manager, </a:t>
            </a:r>
            <a:r>
              <a:rPr lang="en-US" sz="2400" b="1" dirty="0">
                <a:latin typeface="Calibri" panose="020F0502020204030204" pitchFamily="34" charset="0"/>
                <a:ea typeface="Calibri" panose="020F0502020204030204" pitchFamily="34" charset="0"/>
                <a:cs typeface="Times New Roman" panose="02020603050405020304" pitchFamily="18" charset="0"/>
              </a:rPr>
              <a:t>Client Relations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b="1" dirty="0" smtClean="0">
                <a:latin typeface="Calibri" panose="020F0502020204030204" pitchFamily="34" charset="0"/>
                <a:ea typeface="Calibri" panose="020F0502020204030204" pitchFamily="34" charset="0"/>
                <a:cs typeface="Times New Roman" panose="02020603050405020304" pitchFamily="18" charset="0"/>
              </a:rPr>
              <a:t>ACT, </a:t>
            </a:r>
            <a:r>
              <a:rPr lang="en-US" sz="2400" b="1" dirty="0">
                <a:latin typeface="Calibri" panose="020F0502020204030204" pitchFamily="34" charset="0"/>
                <a:ea typeface="Calibri" panose="020F0502020204030204" pitchFamily="34" charset="0"/>
                <a:cs typeface="Times New Roman" panose="02020603050405020304" pitchFamily="18" charset="0"/>
              </a:rPr>
              <a:t>I</a:t>
            </a:r>
            <a:r>
              <a:rPr lang="en-US" sz="2400" b="1" dirty="0" smtClean="0">
                <a:latin typeface="Calibri" panose="020F0502020204030204" pitchFamily="34" charset="0"/>
                <a:ea typeface="Calibri" panose="020F0502020204030204" pitchFamily="34" charset="0"/>
                <a:cs typeface="Times New Roman" panose="02020603050405020304" pitchFamily="18" charset="0"/>
              </a:rPr>
              <a:t>nc.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Content Placeholder 3" descr="photo.JPG"/>
          <p:cNvPicPr>
            <a:picLocks noGrp="1" noChangeAspect="1"/>
          </p:cNvPicPr>
          <p:nvPr>
            <p:ph idx="1"/>
          </p:nvPr>
        </p:nvPicPr>
        <p:blipFill>
          <a:blip r:embed="rId3" cstate="print"/>
          <a:stretch>
            <a:fillRect/>
          </a:stretch>
        </p:blipFill>
        <p:spPr>
          <a:xfrm>
            <a:off x="1371600" y="2514600"/>
            <a:ext cx="2068117" cy="30479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365875" y="0"/>
            <a:ext cx="2849563" cy="6858000"/>
          </a:xfrm>
          <a:prstGeom prst="rect">
            <a:avLst/>
          </a:prstGeom>
          <a:solidFill>
            <a:schemeClr val="bg1">
              <a:lumMod val="85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9" name="Rectangle 18"/>
          <p:cNvSpPr>
            <a:spLocks noChangeArrowheads="1"/>
          </p:cNvSpPr>
          <p:nvPr/>
        </p:nvSpPr>
        <p:spPr bwMode="auto">
          <a:xfrm>
            <a:off x="1676400" y="2424113"/>
            <a:ext cx="7391400" cy="2300287"/>
          </a:xfrm>
          <a:prstGeom prst="rect">
            <a:avLst/>
          </a:prstGeom>
          <a:gradFill rotWithShape="1">
            <a:gsLst>
              <a:gs pos="0">
                <a:srgbClr val="8DBCFF"/>
              </a:gs>
              <a:gs pos="100000">
                <a:srgbClr val="0078D8"/>
              </a:gs>
            </a:gsLst>
            <a:lin ang="5400000"/>
          </a:gradFill>
          <a:ln w="9525">
            <a:solidFill>
              <a:srgbClr val="0070BC"/>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4" name="Rectangle 3"/>
          <p:cNvSpPr>
            <a:spLocks noChangeArrowheads="1"/>
          </p:cNvSpPr>
          <p:nvPr/>
        </p:nvSpPr>
        <p:spPr bwMode="auto">
          <a:xfrm>
            <a:off x="0" y="0"/>
            <a:ext cx="3751263" cy="6096000"/>
          </a:xfrm>
          <a:prstGeom prst="rect">
            <a:avLst/>
          </a:prstGeom>
          <a:solidFill>
            <a:schemeClr val="tx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cxnSp>
        <p:nvCxnSpPr>
          <p:cNvPr id="6" name="Straight Connector 5"/>
          <p:cNvCxnSpPr>
            <a:cxnSpLocks noChangeShapeType="1"/>
          </p:cNvCxnSpPr>
          <p:nvPr/>
        </p:nvCxnSpPr>
        <p:spPr bwMode="auto">
          <a:xfrm rot="5400000">
            <a:off x="-2690812" y="3048000"/>
            <a:ext cx="6094412" cy="1588"/>
          </a:xfrm>
          <a:prstGeom prst="line">
            <a:avLst/>
          </a:prstGeom>
          <a:noFill/>
          <a:ln w="3048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rot="5400000">
            <a:off x="-2452688" y="3049588"/>
            <a:ext cx="6094413" cy="1588"/>
          </a:xfrm>
          <a:prstGeom prst="line">
            <a:avLst/>
          </a:prstGeom>
          <a:noFill/>
          <a:ln w="254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703" name="Rectangle 14"/>
          <p:cNvSpPr>
            <a:spLocks noChangeArrowheads="1"/>
          </p:cNvSpPr>
          <p:nvPr/>
        </p:nvSpPr>
        <p:spPr bwMode="auto">
          <a:xfrm>
            <a:off x="620713" y="336550"/>
            <a:ext cx="315595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a:solidFill>
                  <a:srgbClr val="FFCC33"/>
                </a:solidFill>
                <a:latin typeface="Arial Black" pitchFamily="34" charset="0"/>
                <a:ea typeface="Cooper Black" pitchFamily="18" charset="0"/>
                <a:cs typeface="Arial Black" pitchFamily="34" charset="0"/>
              </a:rPr>
              <a:t>Standards performance </a:t>
            </a:r>
            <a:r>
              <a:rPr lang="en-US" altLang="en-US" sz="1800">
                <a:solidFill>
                  <a:schemeClr val="bg1"/>
                </a:solidFill>
                <a:latin typeface="Calibri" pitchFamily="34" charset="0"/>
                <a:cs typeface="Arial Black" pitchFamily="34" charset="0"/>
              </a:rPr>
              <a:t>based on ACT’s College Readiness Standards and aligned to Common Core </a:t>
            </a:r>
          </a:p>
          <a:p>
            <a:pPr eaLnBrk="1" hangingPunct="1">
              <a:spcBef>
                <a:spcPts val="600"/>
              </a:spcBef>
            </a:pPr>
            <a:r>
              <a:rPr lang="en-US" altLang="en-US" sz="1800">
                <a:solidFill>
                  <a:schemeClr val="bg1"/>
                </a:solidFill>
                <a:latin typeface="Calibri" pitchFamily="34" charset="0"/>
                <a:cs typeface="Arial Black" pitchFamily="34" charset="0"/>
              </a:rPr>
              <a:t/>
            </a:r>
            <a:br>
              <a:rPr lang="en-US" altLang="en-US" sz="1800">
                <a:solidFill>
                  <a:schemeClr val="bg1"/>
                </a:solidFill>
                <a:latin typeface="Calibri" pitchFamily="34" charset="0"/>
                <a:cs typeface="Arial Black" pitchFamily="34" charset="0"/>
              </a:rPr>
            </a:br>
            <a:endParaRPr lang="en-US" altLang="en-US" sz="1800">
              <a:solidFill>
                <a:schemeClr val="bg1"/>
              </a:solidFill>
              <a:latin typeface="Calibri" pitchFamily="34" charset="0"/>
              <a:cs typeface="Arial Black" pitchFamily="34" charset="0"/>
            </a:endParaRPr>
          </a:p>
          <a:p>
            <a:pPr eaLnBrk="1" hangingPunct="1">
              <a:spcBef>
                <a:spcPts val="600"/>
              </a:spcBef>
            </a:pPr>
            <a:endParaRPr lang="en-US" altLang="en-US" sz="1800" b="1">
              <a:solidFill>
                <a:schemeClr val="bg1"/>
              </a:solidFill>
              <a:latin typeface="Calibri" pitchFamily="34" charset="0"/>
              <a:cs typeface="Arial Black" pitchFamily="34" charset="0"/>
            </a:endParaRPr>
          </a:p>
          <a:p>
            <a:pPr eaLnBrk="1" hangingPunct="1">
              <a:spcBef>
                <a:spcPts val="600"/>
              </a:spcBef>
            </a:pPr>
            <a:endParaRPr lang="en-US" altLang="en-US" sz="1800" b="1">
              <a:solidFill>
                <a:schemeClr val="bg1"/>
              </a:solidFill>
              <a:latin typeface="Calibri" pitchFamily="34" charset="0"/>
              <a:cs typeface="Arial Black" pitchFamily="34" charset="0"/>
            </a:endParaRPr>
          </a:p>
          <a:p>
            <a:pPr eaLnBrk="1" hangingPunct="1">
              <a:spcBef>
                <a:spcPts val="600"/>
              </a:spcBef>
            </a:pPr>
            <a:endParaRPr lang="en-US" altLang="en-US" sz="1800" b="1">
              <a:solidFill>
                <a:schemeClr val="bg1"/>
              </a:solidFill>
              <a:latin typeface="Calibri" pitchFamily="34" charset="0"/>
              <a:cs typeface="Arial Black" pitchFamily="34" charset="0"/>
            </a:endParaRPr>
          </a:p>
          <a:p>
            <a:pPr eaLnBrk="1" hangingPunct="1">
              <a:spcBef>
                <a:spcPts val="600"/>
              </a:spcBef>
            </a:pPr>
            <a:endParaRPr lang="en-US" altLang="en-US" sz="1800" b="1">
              <a:solidFill>
                <a:schemeClr val="bg1"/>
              </a:solidFill>
              <a:latin typeface="Calibri" pitchFamily="34" charset="0"/>
              <a:cs typeface="Arial Black" pitchFamily="34" charset="0"/>
            </a:endParaRPr>
          </a:p>
          <a:p>
            <a:pPr eaLnBrk="1" hangingPunct="1">
              <a:spcBef>
                <a:spcPts val="600"/>
              </a:spcBef>
            </a:pPr>
            <a:endParaRPr lang="en-US" altLang="en-US" sz="1800" b="1">
              <a:solidFill>
                <a:schemeClr val="bg1"/>
              </a:solidFill>
              <a:latin typeface="Calibri" pitchFamily="34" charset="0"/>
              <a:cs typeface="Arial Black" pitchFamily="34" charset="0"/>
            </a:endParaRPr>
          </a:p>
          <a:p>
            <a:pPr eaLnBrk="1" hangingPunct="1">
              <a:spcBef>
                <a:spcPts val="600"/>
              </a:spcBef>
            </a:pPr>
            <a:endParaRPr lang="en-US" altLang="en-US" sz="1800">
              <a:solidFill>
                <a:schemeClr val="bg1"/>
              </a:solidFill>
              <a:latin typeface="Calibri" pitchFamily="34" charset="0"/>
              <a:cs typeface="Arial Black" pitchFamily="34" charset="0"/>
            </a:endParaRPr>
          </a:p>
          <a:p>
            <a:pPr eaLnBrk="1" hangingPunct="1">
              <a:spcBef>
                <a:spcPts val="600"/>
              </a:spcBef>
            </a:pPr>
            <a:r>
              <a:rPr lang="en-US" altLang="en-US" sz="2000" b="1">
                <a:solidFill>
                  <a:srgbClr val="FFCC33"/>
                </a:solidFill>
                <a:latin typeface="Arial Black" pitchFamily="34" charset="0"/>
                <a:ea typeface="Cooper Black" pitchFamily="18" charset="0"/>
                <a:cs typeface="Arial Black" pitchFamily="34" charset="0"/>
              </a:rPr>
              <a:t>ACT Readiness Range </a:t>
            </a:r>
            <a:r>
              <a:rPr lang="en-US" altLang="en-US" sz="1800">
                <a:solidFill>
                  <a:schemeClr val="bg1"/>
                </a:solidFill>
                <a:latin typeface="Calibri" pitchFamily="34" charset="0"/>
              </a:rPr>
              <a:t>typical performance of Students who have met the ACT Readiness Benchmark for that subject</a:t>
            </a:r>
          </a:p>
          <a:p>
            <a:pPr eaLnBrk="1" hangingPunct="1">
              <a:spcBef>
                <a:spcPts val="600"/>
              </a:spcBef>
            </a:pPr>
            <a:endParaRPr lang="en-US" altLang="en-US" sz="1800">
              <a:solidFill>
                <a:schemeClr val="bg1"/>
              </a:solidFill>
              <a:latin typeface="Calibri" pitchFamily="34" charset="0"/>
            </a:endParaRPr>
          </a:p>
          <a:p>
            <a:pPr eaLnBrk="1" hangingPunct="1">
              <a:spcBef>
                <a:spcPts val="600"/>
              </a:spcBef>
            </a:pPr>
            <a:endParaRPr lang="en-US" altLang="en-US" sz="1800">
              <a:solidFill>
                <a:schemeClr val="bg1"/>
              </a:solidFill>
              <a:latin typeface="Calibri" pitchFamily="34" charset="0"/>
            </a:endParaRPr>
          </a:p>
        </p:txBody>
      </p:sp>
      <p:sp>
        <p:nvSpPr>
          <p:cNvPr id="16" name="Rectangle 15"/>
          <p:cNvSpPr>
            <a:spLocks noChangeArrowheads="1"/>
          </p:cNvSpPr>
          <p:nvPr/>
        </p:nvSpPr>
        <p:spPr bwMode="auto">
          <a:xfrm>
            <a:off x="2438400" y="6324600"/>
            <a:ext cx="6248400" cy="304800"/>
          </a:xfrm>
          <a:prstGeom prst="rect">
            <a:avLst/>
          </a:prstGeom>
          <a:solidFill>
            <a:srgbClr val="673BB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a:solidFill>
                <a:schemeClr val="lt1"/>
              </a:solidFill>
              <a:latin typeface="+mn-lt"/>
              <a:ea typeface="+mn-ea"/>
            </a:endParaRPr>
          </a:p>
        </p:txBody>
      </p:sp>
      <p:pic>
        <p:nvPicPr>
          <p:cNvPr id="29705" name="Picture 4"/>
          <p:cNvPicPr>
            <a:picLocks noChangeAspect="1"/>
          </p:cNvPicPr>
          <p:nvPr/>
        </p:nvPicPr>
        <p:blipFill>
          <a:blip r:embed="rId3" cstate="print">
            <a:extLst>
              <a:ext uri="{28A0092B-C50C-407E-A947-70E740481C1C}">
                <a14:useLocalDpi xmlns:a14="http://schemas.microsoft.com/office/drawing/2010/main" val="0"/>
              </a:ext>
            </a:extLst>
          </a:blip>
          <a:srcRect b="20711"/>
          <a:stretch>
            <a:fillRect/>
          </a:stretch>
        </p:blipFill>
        <p:spPr bwMode="auto">
          <a:xfrm>
            <a:off x="152400" y="6264275"/>
            <a:ext cx="21320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485" y="2033588"/>
            <a:ext cx="7622239" cy="2234848"/>
          </a:xfrm>
          <a:prstGeom prst="rect">
            <a:avLst/>
          </a:prstGeom>
          <a:noFill/>
          <a:ln w="12700">
            <a:solidFill>
              <a:schemeClr val="tx1"/>
            </a:solidFill>
            <a:prstDash val="dash"/>
            <a:miter lim="800000"/>
            <a:headEnd/>
            <a:tailEnd/>
          </a:ln>
          <a:effectLst>
            <a:glow rad="1397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9707" name="Rectangle 2"/>
          <p:cNvSpPr>
            <a:spLocks noChangeArrowheads="1"/>
          </p:cNvSpPr>
          <p:nvPr/>
        </p:nvSpPr>
        <p:spPr bwMode="auto">
          <a:xfrm>
            <a:off x="6365875" y="4800600"/>
            <a:ext cx="26765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600"/>
              </a:spcBef>
            </a:pPr>
            <a:r>
              <a:rPr lang="en-US" altLang="en-US" sz="2000" b="1">
                <a:solidFill>
                  <a:srgbClr val="FFCC33"/>
                </a:solidFill>
                <a:latin typeface="Arial Black" pitchFamily="34" charset="0"/>
                <a:ea typeface="Cooper Black" pitchFamily="18" charset="0"/>
                <a:cs typeface="Arial Black" pitchFamily="34" charset="0"/>
              </a:rPr>
              <a:t>Paths to Improvement </a:t>
            </a:r>
            <a:r>
              <a:rPr lang="en-US" altLang="en-US" sz="1800">
                <a:latin typeface="Calibri" pitchFamily="34" charset="0"/>
                <a:cs typeface="Arial Black" pitchFamily="34" charset="0"/>
              </a:rPr>
              <a:t>- simple interventions</a:t>
            </a:r>
          </a:p>
        </p:txBody>
      </p:sp>
      <p:sp>
        <p:nvSpPr>
          <p:cNvPr id="29708" name="Rectangle 14"/>
          <p:cNvSpPr>
            <a:spLocks noChangeArrowheads="1"/>
          </p:cNvSpPr>
          <p:nvPr/>
        </p:nvSpPr>
        <p:spPr bwMode="auto">
          <a:xfrm>
            <a:off x="4095750" y="1144588"/>
            <a:ext cx="4648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latin typeface="Arial Black" pitchFamily="34" charset="0"/>
              </a:rPr>
              <a:t>Reporting </a:t>
            </a:r>
            <a:r>
              <a:rPr lang="en-US" altLang="en-US" sz="3200">
                <a:solidFill>
                  <a:srgbClr val="C00000"/>
                </a:solidFill>
                <a:latin typeface="Arial Black" pitchFamily="34" charset="0"/>
              </a:rPr>
              <a:t>Student Skills</a:t>
            </a:r>
            <a:endParaRPr lang="en-US" altLang="en-US" sz="3200">
              <a:latin typeface="Arial Black" pitchFamily="34" charset="0"/>
            </a:endParaRPr>
          </a:p>
        </p:txBody>
      </p:sp>
    </p:spTree>
    <p:extLst>
      <p:ext uri="{BB962C8B-B14F-4D97-AF65-F5344CB8AC3E}">
        <p14:creationId xmlns:p14="http://schemas.microsoft.com/office/powerpoint/2010/main" val="249431275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365875" y="0"/>
            <a:ext cx="2849563" cy="6858000"/>
          </a:xfrm>
          <a:prstGeom prst="rect">
            <a:avLst/>
          </a:prstGeom>
          <a:solidFill>
            <a:schemeClr val="bg1">
              <a:lumMod val="85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9" name="Rectangle 18"/>
          <p:cNvSpPr>
            <a:spLocks noChangeArrowheads="1"/>
          </p:cNvSpPr>
          <p:nvPr/>
        </p:nvSpPr>
        <p:spPr bwMode="auto">
          <a:xfrm rot="20908891">
            <a:off x="4365625" y="1019175"/>
            <a:ext cx="5291138" cy="4227513"/>
          </a:xfrm>
          <a:prstGeom prst="rect">
            <a:avLst/>
          </a:prstGeom>
          <a:gradFill rotWithShape="1">
            <a:gsLst>
              <a:gs pos="0">
                <a:srgbClr val="8DBCFF"/>
              </a:gs>
              <a:gs pos="100000">
                <a:srgbClr val="0078D8"/>
              </a:gs>
            </a:gsLst>
            <a:lin ang="5400000"/>
          </a:gradFill>
          <a:ln w="9525">
            <a:solidFill>
              <a:srgbClr val="0070BC"/>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4" name="Rectangle 3"/>
          <p:cNvSpPr>
            <a:spLocks noChangeArrowheads="1"/>
          </p:cNvSpPr>
          <p:nvPr/>
        </p:nvSpPr>
        <p:spPr bwMode="auto">
          <a:xfrm>
            <a:off x="0" y="0"/>
            <a:ext cx="3751263" cy="6096000"/>
          </a:xfrm>
          <a:prstGeom prst="rect">
            <a:avLst/>
          </a:prstGeom>
          <a:solidFill>
            <a:schemeClr val="tx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cxnSp>
        <p:nvCxnSpPr>
          <p:cNvPr id="6" name="Straight Connector 5"/>
          <p:cNvCxnSpPr>
            <a:cxnSpLocks noChangeShapeType="1"/>
          </p:cNvCxnSpPr>
          <p:nvPr/>
        </p:nvCxnSpPr>
        <p:spPr bwMode="auto">
          <a:xfrm rot="5400000">
            <a:off x="-2690812" y="3048000"/>
            <a:ext cx="6094412" cy="1588"/>
          </a:xfrm>
          <a:prstGeom prst="line">
            <a:avLst/>
          </a:prstGeom>
          <a:noFill/>
          <a:ln w="3048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rot="5400000">
            <a:off x="-2452688" y="3049588"/>
            <a:ext cx="6094413" cy="1588"/>
          </a:xfrm>
          <a:prstGeom prst="line">
            <a:avLst/>
          </a:prstGeom>
          <a:noFill/>
          <a:ln w="254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583" name="Rectangle 14"/>
          <p:cNvSpPr>
            <a:spLocks noChangeArrowheads="1"/>
          </p:cNvSpPr>
          <p:nvPr/>
        </p:nvSpPr>
        <p:spPr bwMode="auto">
          <a:xfrm>
            <a:off x="595313" y="381000"/>
            <a:ext cx="2757487"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000" b="1" dirty="0">
                <a:solidFill>
                  <a:schemeClr val="bg1"/>
                </a:solidFill>
                <a:latin typeface="Arial Black" pitchFamily="34" charset="0"/>
                <a:ea typeface="Cooper Black" pitchFamily="18" charset="0"/>
                <a:cs typeface="Arial Black" pitchFamily="34" charset="0"/>
              </a:rPr>
              <a:t>Additional </a:t>
            </a:r>
          </a:p>
          <a:p>
            <a:pPr>
              <a:defRPr/>
            </a:pPr>
            <a:r>
              <a:rPr lang="en-US" sz="2000" b="1" dirty="0">
                <a:solidFill>
                  <a:srgbClr val="FFCC33"/>
                </a:solidFill>
                <a:latin typeface="Arial Black" pitchFamily="34" charset="0"/>
                <a:ea typeface="Cooper Black" pitchFamily="18" charset="0"/>
                <a:cs typeface="Arial Black" pitchFamily="34" charset="0"/>
              </a:rPr>
              <a:t>Measures of Readiness</a:t>
            </a:r>
            <a:endParaRPr lang="en-US" sz="2000" b="1" dirty="0">
              <a:solidFill>
                <a:schemeClr val="bg1"/>
              </a:solidFill>
              <a:latin typeface="Arial Black" pitchFamily="34" charset="0"/>
              <a:ea typeface="Cooper Black" pitchFamily="18" charset="0"/>
              <a:cs typeface="Arial Black" pitchFamily="34" charset="0"/>
            </a:endParaRPr>
          </a:p>
          <a:p>
            <a:pPr>
              <a:defRPr/>
            </a:pPr>
            <a:endParaRPr lang="en-US" sz="2000" b="1" dirty="0">
              <a:solidFill>
                <a:schemeClr val="bg1"/>
              </a:solidFill>
              <a:latin typeface="Arial Black" pitchFamily="34" charset="0"/>
              <a:ea typeface="Cooper Black" pitchFamily="18" charset="0"/>
              <a:cs typeface="Arial Black" pitchFamily="34" charset="0"/>
            </a:endParaRPr>
          </a:p>
          <a:p>
            <a:pPr marL="285750" indent="-285750">
              <a:buFont typeface="Arial" pitchFamily="34" charset="0"/>
              <a:buChar char="•"/>
              <a:defRPr/>
            </a:pPr>
            <a:r>
              <a:rPr lang="en-US" sz="1800" dirty="0">
                <a:solidFill>
                  <a:schemeClr val="bg1"/>
                </a:solidFill>
                <a:latin typeface="Calibri" pitchFamily="34" charset="0"/>
              </a:rPr>
              <a:t>National Norms</a:t>
            </a:r>
            <a:br>
              <a:rPr lang="en-US" sz="1800" dirty="0">
                <a:solidFill>
                  <a:schemeClr val="bg1"/>
                </a:solidFill>
                <a:latin typeface="Calibri" pitchFamily="34" charset="0"/>
              </a:rPr>
            </a:br>
            <a:endParaRPr lang="en-US" sz="1800" dirty="0">
              <a:solidFill>
                <a:schemeClr val="bg1"/>
              </a:solidFill>
              <a:latin typeface="Calibri" pitchFamily="34" charset="0"/>
            </a:endParaRPr>
          </a:p>
          <a:p>
            <a:pPr marL="285750" indent="-285750">
              <a:buFont typeface="Arial" pitchFamily="34" charset="0"/>
              <a:buChar char="•"/>
              <a:defRPr/>
            </a:pPr>
            <a:r>
              <a:rPr lang="en-US" sz="1800" dirty="0">
                <a:solidFill>
                  <a:schemeClr val="bg1"/>
                </a:solidFill>
                <a:latin typeface="Calibri" pitchFamily="34" charset="0"/>
              </a:rPr>
              <a:t>ELA Combined Score (English, Reading &amp; Writing)</a:t>
            </a:r>
            <a:br>
              <a:rPr lang="en-US" sz="1800" dirty="0">
                <a:solidFill>
                  <a:schemeClr val="bg1"/>
                </a:solidFill>
                <a:latin typeface="Calibri" pitchFamily="34" charset="0"/>
              </a:rPr>
            </a:br>
            <a:endParaRPr lang="en-US" sz="1800" dirty="0">
              <a:solidFill>
                <a:schemeClr val="bg1"/>
              </a:solidFill>
              <a:latin typeface="Calibri" pitchFamily="34" charset="0"/>
            </a:endParaRPr>
          </a:p>
          <a:p>
            <a:pPr marL="285750" indent="-285750">
              <a:buFont typeface="Arial" pitchFamily="34" charset="0"/>
              <a:buChar char="•"/>
              <a:defRPr/>
            </a:pPr>
            <a:r>
              <a:rPr lang="en-US" sz="1800" dirty="0">
                <a:solidFill>
                  <a:schemeClr val="bg1"/>
                </a:solidFill>
                <a:latin typeface="Calibri" pitchFamily="34" charset="0"/>
              </a:rPr>
              <a:t>Reading Text Complexity Scores</a:t>
            </a:r>
            <a:br>
              <a:rPr lang="en-US" sz="1800" dirty="0">
                <a:solidFill>
                  <a:schemeClr val="bg1"/>
                </a:solidFill>
                <a:latin typeface="Calibri" pitchFamily="34" charset="0"/>
              </a:rPr>
            </a:br>
            <a:endParaRPr lang="en-US" sz="1800" dirty="0">
              <a:solidFill>
                <a:schemeClr val="bg1"/>
              </a:solidFill>
              <a:latin typeface="Calibri" pitchFamily="34" charset="0"/>
            </a:endParaRPr>
          </a:p>
          <a:p>
            <a:pPr marL="285750" indent="-285750">
              <a:buFont typeface="Arial" pitchFamily="34" charset="0"/>
              <a:buChar char="•"/>
              <a:defRPr/>
            </a:pPr>
            <a:r>
              <a:rPr lang="en-US" sz="1800" dirty="0">
                <a:solidFill>
                  <a:schemeClr val="bg1"/>
                </a:solidFill>
                <a:latin typeface="Calibri" pitchFamily="34" charset="0"/>
              </a:rPr>
              <a:t>STEM Combined Score (Science &amp; Math)</a:t>
            </a:r>
            <a:br>
              <a:rPr lang="en-US" sz="1800" dirty="0">
                <a:solidFill>
                  <a:schemeClr val="bg1"/>
                </a:solidFill>
                <a:latin typeface="Calibri" pitchFamily="34" charset="0"/>
              </a:rPr>
            </a:br>
            <a:endParaRPr lang="en-US" sz="1800" dirty="0">
              <a:solidFill>
                <a:schemeClr val="bg1"/>
              </a:solidFill>
              <a:latin typeface="Calibri" pitchFamily="34" charset="0"/>
            </a:endParaRPr>
          </a:p>
          <a:p>
            <a:pPr marL="285750" indent="-285750">
              <a:buFont typeface="Arial" pitchFamily="34" charset="0"/>
              <a:buChar char="•"/>
              <a:defRPr/>
            </a:pPr>
            <a:r>
              <a:rPr lang="en-US" sz="1800" dirty="0">
                <a:solidFill>
                  <a:schemeClr val="bg1"/>
                </a:solidFill>
                <a:latin typeface="Calibri" pitchFamily="34" charset="0"/>
              </a:rPr>
              <a:t>Work Readiness Measure (Early High School – Grades 9/10)</a:t>
            </a:r>
          </a:p>
          <a:p>
            <a:pPr>
              <a:defRPr/>
            </a:pPr>
            <a:endParaRPr lang="en-US" sz="1800" dirty="0">
              <a:solidFill>
                <a:schemeClr val="bg1"/>
              </a:solidFill>
              <a:latin typeface="Calibri" pitchFamily="34" charset="0"/>
            </a:endParaRPr>
          </a:p>
          <a:p>
            <a:pPr>
              <a:defRPr/>
            </a:pPr>
            <a:endParaRPr lang="en-US" sz="1800" dirty="0">
              <a:solidFill>
                <a:schemeClr val="bg1"/>
              </a:solidFill>
              <a:latin typeface="Calibri" pitchFamily="34" charset="0"/>
            </a:endParaRPr>
          </a:p>
          <a:p>
            <a:pPr marL="285750" indent="-285750">
              <a:buFont typeface="Arial" pitchFamily="34" charset="0"/>
              <a:buChar char="•"/>
              <a:defRPr/>
            </a:pPr>
            <a:endParaRPr lang="en-US" sz="1800" dirty="0">
              <a:solidFill>
                <a:schemeClr val="bg1"/>
              </a:solidFill>
              <a:latin typeface="Calibri" pitchFamily="34" charset="0"/>
            </a:endParaRPr>
          </a:p>
        </p:txBody>
      </p:sp>
      <p:sp>
        <p:nvSpPr>
          <p:cNvPr id="16" name="Rectangle 15"/>
          <p:cNvSpPr>
            <a:spLocks noChangeArrowheads="1"/>
          </p:cNvSpPr>
          <p:nvPr/>
        </p:nvSpPr>
        <p:spPr bwMode="auto">
          <a:xfrm>
            <a:off x="2438400" y="6324600"/>
            <a:ext cx="6248400" cy="304800"/>
          </a:xfrm>
          <a:prstGeom prst="rect">
            <a:avLst/>
          </a:prstGeom>
          <a:solidFill>
            <a:srgbClr val="673BB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a:solidFill>
                <a:schemeClr val="lt1"/>
              </a:solidFill>
              <a:latin typeface="+mn-lt"/>
              <a:ea typeface="+mn-ea"/>
            </a:endParaRPr>
          </a:p>
        </p:txBody>
      </p:sp>
      <p:pic>
        <p:nvPicPr>
          <p:cNvPr id="30729" name="Picture 4"/>
          <p:cNvPicPr>
            <a:picLocks noChangeAspect="1"/>
          </p:cNvPicPr>
          <p:nvPr/>
        </p:nvPicPr>
        <p:blipFill>
          <a:blip r:embed="rId3" cstate="print">
            <a:extLst>
              <a:ext uri="{28A0092B-C50C-407E-A947-70E740481C1C}">
                <a14:useLocalDpi xmlns:a14="http://schemas.microsoft.com/office/drawing/2010/main" val="0"/>
              </a:ext>
            </a:extLst>
          </a:blip>
          <a:srcRect b="20711"/>
          <a:stretch>
            <a:fillRect/>
          </a:stretch>
        </p:blipFill>
        <p:spPr bwMode="auto">
          <a:xfrm>
            <a:off x="152400" y="6264275"/>
            <a:ext cx="21320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1109">
            <a:off x="3616325" y="971550"/>
            <a:ext cx="5527675" cy="40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41966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365875" y="0"/>
            <a:ext cx="2849563" cy="6858000"/>
          </a:xfrm>
          <a:prstGeom prst="rect">
            <a:avLst/>
          </a:prstGeom>
          <a:solidFill>
            <a:schemeClr val="bg1">
              <a:lumMod val="85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9" name="Rectangle 18"/>
          <p:cNvSpPr>
            <a:spLocks noChangeArrowheads="1"/>
          </p:cNvSpPr>
          <p:nvPr/>
        </p:nvSpPr>
        <p:spPr bwMode="auto">
          <a:xfrm rot="21054990">
            <a:off x="4000500" y="1350963"/>
            <a:ext cx="5448300" cy="4191000"/>
          </a:xfrm>
          <a:prstGeom prst="rect">
            <a:avLst/>
          </a:prstGeom>
          <a:gradFill rotWithShape="1">
            <a:gsLst>
              <a:gs pos="0">
                <a:srgbClr val="8DBCFF"/>
              </a:gs>
              <a:gs pos="100000">
                <a:srgbClr val="0078D8"/>
              </a:gs>
            </a:gsLst>
            <a:lin ang="5400000"/>
          </a:gradFill>
          <a:ln w="9525">
            <a:solidFill>
              <a:srgbClr val="0070BC"/>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4" name="Rectangle 3"/>
          <p:cNvSpPr>
            <a:spLocks noChangeArrowheads="1"/>
          </p:cNvSpPr>
          <p:nvPr/>
        </p:nvSpPr>
        <p:spPr bwMode="auto">
          <a:xfrm>
            <a:off x="0" y="0"/>
            <a:ext cx="3751263" cy="6096000"/>
          </a:xfrm>
          <a:prstGeom prst="rect">
            <a:avLst/>
          </a:prstGeom>
          <a:solidFill>
            <a:schemeClr val="tx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cxnSp>
        <p:nvCxnSpPr>
          <p:cNvPr id="6" name="Straight Connector 5"/>
          <p:cNvCxnSpPr>
            <a:cxnSpLocks noChangeShapeType="1"/>
          </p:cNvCxnSpPr>
          <p:nvPr/>
        </p:nvCxnSpPr>
        <p:spPr bwMode="auto">
          <a:xfrm rot="5400000">
            <a:off x="-2690812" y="3048000"/>
            <a:ext cx="6094412" cy="1588"/>
          </a:xfrm>
          <a:prstGeom prst="line">
            <a:avLst/>
          </a:prstGeom>
          <a:noFill/>
          <a:ln w="3048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rot="5400000">
            <a:off x="-2452688" y="3049588"/>
            <a:ext cx="6094413" cy="1588"/>
          </a:xfrm>
          <a:prstGeom prst="line">
            <a:avLst/>
          </a:prstGeom>
          <a:noFill/>
          <a:ln w="254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583" name="Rectangle 14"/>
          <p:cNvSpPr>
            <a:spLocks noChangeArrowheads="1"/>
          </p:cNvSpPr>
          <p:nvPr/>
        </p:nvSpPr>
        <p:spPr bwMode="auto">
          <a:xfrm>
            <a:off x="620713" y="336550"/>
            <a:ext cx="3036887"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US" sz="2000" b="1" dirty="0">
              <a:solidFill>
                <a:srgbClr val="FFCC33"/>
              </a:solidFill>
              <a:latin typeface="Arial Black" pitchFamily="34" charset="0"/>
              <a:ea typeface="Cooper Black" pitchFamily="18" charset="0"/>
              <a:cs typeface="Arial Black" pitchFamily="34" charset="0"/>
            </a:endParaRPr>
          </a:p>
          <a:p>
            <a:pPr>
              <a:defRPr/>
            </a:pPr>
            <a:r>
              <a:rPr lang="en-US" sz="2000" b="1" dirty="0">
                <a:solidFill>
                  <a:srgbClr val="FFCC33"/>
                </a:solidFill>
                <a:latin typeface="Arial Black" pitchFamily="34" charset="0"/>
                <a:ea typeface="Cooper Black" pitchFamily="18" charset="0"/>
                <a:cs typeface="Arial Black" pitchFamily="34" charset="0"/>
              </a:rPr>
              <a:t>Aggregate Reporting that Enables Educators</a:t>
            </a:r>
          </a:p>
          <a:p>
            <a:pPr>
              <a:defRPr/>
            </a:pPr>
            <a:endParaRPr lang="en-US" sz="2000" b="1" dirty="0">
              <a:solidFill>
                <a:srgbClr val="FFCC33"/>
              </a:solidFill>
              <a:latin typeface="Arial Black" pitchFamily="34" charset="0"/>
            </a:endParaRPr>
          </a:p>
          <a:p>
            <a:pPr>
              <a:defRPr/>
            </a:pPr>
            <a:r>
              <a:rPr lang="en-US" sz="2000" dirty="0">
                <a:solidFill>
                  <a:schemeClr val="bg1"/>
                </a:solidFill>
                <a:latin typeface="Calibri" pitchFamily="34" charset="0"/>
                <a:ea typeface="Cooper Black" pitchFamily="18" charset="0"/>
                <a:cs typeface="Arial Black" pitchFamily="34" charset="0"/>
              </a:rPr>
              <a:t>Experience with assessing, scoring, collecting and reporting data in a useful format should never be based on the assumption that such a skill set will simply arise.</a:t>
            </a:r>
          </a:p>
          <a:p>
            <a:pPr>
              <a:defRPr/>
            </a:pPr>
            <a:endParaRPr lang="en-US" sz="1800" dirty="0">
              <a:solidFill>
                <a:schemeClr val="bg1"/>
              </a:solidFill>
              <a:latin typeface="Calibri" pitchFamily="34" charset="0"/>
            </a:endParaRPr>
          </a:p>
          <a:p>
            <a:pPr marL="285750" indent="-285750">
              <a:buFont typeface="Arial" pitchFamily="34" charset="0"/>
              <a:buChar char="•"/>
              <a:defRPr/>
            </a:pPr>
            <a:r>
              <a:rPr lang="en-US" sz="1800" dirty="0">
                <a:solidFill>
                  <a:schemeClr val="bg1"/>
                </a:solidFill>
                <a:latin typeface="Calibri" pitchFamily="34" charset="0"/>
              </a:rPr>
              <a:t>Easy to Use and Interpret</a:t>
            </a:r>
          </a:p>
          <a:p>
            <a:pPr marL="285750" indent="-285750">
              <a:buFont typeface="Arial" pitchFamily="34" charset="0"/>
              <a:buChar char="•"/>
              <a:defRPr/>
            </a:pPr>
            <a:r>
              <a:rPr lang="en-US" sz="1800" dirty="0">
                <a:solidFill>
                  <a:schemeClr val="bg1"/>
                </a:solidFill>
                <a:latin typeface="Calibri" pitchFamily="34" charset="0"/>
              </a:rPr>
              <a:t>Flexible Student  Grouping  </a:t>
            </a:r>
          </a:p>
          <a:p>
            <a:pPr marL="285750" indent="-285750">
              <a:buFont typeface="Arial" pitchFamily="34" charset="0"/>
              <a:buChar char="•"/>
              <a:defRPr/>
            </a:pPr>
            <a:r>
              <a:rPr lang="en-US" sz="1800" dirty="0">
                <a:solidFill>
                  <a:schemeClr val="bg1"/>
                </a:solidFill>
                <a:latin typeface="Calibri" pitchFamily="34" charset="0"/>
              </a:rPr>
              <a:t>Quick identification of Benchmark  Attainment, Growth  and Standards Performance</a:t>
            </a:r>
          </a:p>
        </p:txBody>
      </p:sp>
      <p:sp>
        <p:nvSpPr>
          <p:cNvPr id="16" name="Rectangle 15"/>
          <p:cNvSpPr>
            <a:spLocks noChangeArrowheads="1"/>
          </p:cNvSpPr>
          <p:nvPr/>
        </p:nvSpPr>
        <p:spPr bwMode="auto">
          <a:xfrm>
            <a:off x="2438400" y="6324600"/>
            <a:ext cx="6248400" cy="304800"/>
          </a:xfrm>
          <a:prstGeom prst="rect">
            <a:avLst/>
          </a:prstGeom>
          <a:solidFill>
            <a:srgbClr val="673BB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a:solidFill>
                <a:schemeClr val="lt1"/>
              </a:solidFill>
              <a:latin typeface="+mn-lt"/>
              <a:ea typeface="+mn-ea"/>
            </a:endParaRPr>
          </a:p>
        </p:txBody>
      </p:sp>
      <p:pic>
        <p:nvPicPr>
          <p:cNvPr id="31753" name="Picture 4"/>
          <p:cNvPicPr>
            <a:picLocks noChangeAspect="1"/>
          </p:cNvPicPr>
          <p:nvPr/>
        </p:nvPicPr>
        <p:blipFill>
          <a:blip r:embed="rId3" cstate="print">
            <a:extLst>
              <a:ext uri="{28A0092B-C50C-407E-A947-70E740481C1C}">
                <a14:useLocalDpi xmlns:a14="http://schemas.microsoft.com/office/drawing/2010/main" val="0"/>
              </a:ext>
            </a:extLst>
          </a:blip>
          <a:srcRect b="20711"/>
          <a:stretch>
            <a:fillRect/>
          </a:stretch>
        </p:blipFill>
        <p:spPr bwMode="auto">
          <a:xfrm>
            <a:off x="152400" y="6264275"/>
            <a:ext cx="21320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54990">
            <a:off x="3719814" y="1280015"/>
            <a:ext cx="5292120" cy="3957084"/>
          </a:xfrm>
          <a:prstGeom prst="rect">
            <a:avLst/>
          </a:prstGeom>
          <a:noFill/>
          <a:ln w="12700">
            <a:solidFill>
              <a:schemeClr val="tx1"/>
            </a:solidFill>
            <a:prstDash val="dash"/>
            <a:miter lim="800000"/>
            <a:headEnd/>
            <a:tailEnd/>
          </a:ln>
          <a:effectLst>
            <a:glow rad="1397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570392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365875" y="0"/>
            <a:ext cx="2849563" cy="6858000"/>
          </a:xfrm>
          <a:prstGeom prst="rect">
            <a:avLst/>
          </a:prstGeom>
          <a:solidFill>
            <a:schemeClr val="bg1">
              <a:lumMod val="85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9" name="Rectangle 18"/>
          <p:cNvSpPr>
            <a:spLocks noChangeArrowheads="1"/>
          </p:cNvSpPr>
          <p:nvPr/>
        </p:nvSpPr>
        <p:spPr bwMode="auto">
          <a:xfrm rot="21002287">
            <a:off x="3878263" y="1584325"/>
            <a:ext cx="5751512" cy="3932238"/>
          </a:xfrm>
          <a:prstGeom prst="rect">
            <a:avLst/>
          </a:prstGeom>
          <a:gradFill rotWithShape="1">
            <a:gsLst>
              <a:gs pos="0">
                <a:srgbClr val="8DBCFF"/>
              </a:gs>
              <a:gs pos="100000">
                <a:srgbClr val="0078D8"/>
              </a:gs>
            </a:gsLst>
            <a:lin ang="5400000"/>
          </a:gradFill>
          <a:ln w="9525">
            <a:solidFill>
              <a:srgbClr val="0070BC"/>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4" name="Rectangle 3"/>
          <p:cNvSpPr>
            <a:spLocks noChangeArrowheads="1"/>
          </p:cNvSpPr>
          <p:nvPr/>
        </p:nvSpPr>
        <p:spPr bwMode="auto">
          <a:xfrm>
            <a:off x="0" y="0"/>
            <a:ext cx="3751263" cy="6096000"/>
          </a:xfrm>
          <a:prstGeom prst="rect">
            <a:avLst/>
          </a:prstGeom>
          <a:solidFill>
            <a:schemeClr val="tx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cxnSp>
        <p:nvCxnSpPr>
          <p:cNvPr id="6" name="Straight Connector 5"/>
          <p:cNvCxnSpPr>
            <a:cxnSpLocks noChangeShapeType="1"/>
          </p:cNvCxnSpPr>
          <p:nvPr/>
        </p:nvCxnSpPr>
        <p:spPr bwMode="auto">
          <a:xfrm rot="5400000">
            <a:off x="-2690812" y="3048000"/>
            <a:ext cx="6094412" cy="1588"/>
          </a:xfrm>
          <a:prstGeom prst="line">
            <a:avLst/>
          </a:prstGeom>
          <a:noFill/>
          <a:ln w="3048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rot="5400000">
            <a:off x="-2452688" y="3049588"/>
            <a:ext cx="6094413" cy="1588"/>
          </a:xfrm>
          <a:prstGeom prst="line">
            <a:avLst/>
          </a:prstGeom>
          <a:noFill/>
          <a:ln w="254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775" name="Rectangle 14"/>
          <p:cNvSpPr>
            <a:spLocks noChangeArrowheads="1"/>
          </p:cNvSpPr>
          <p:nvPr/>
        </p:nvSpPr>
        <p:spPr bwMode="auto">
          <a:xfrm>
            <a:off x="620713" y="336550"/>
            <a:ext cx="28844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2000" b="1">
              <a:solidFill>
                <a:srgbClr val="FFCC33"/>
              </a:solidFill>
              <a:latin typeface="Arial Black" pitchFamily="34" charset="0"/>
              <a:ea typeface="Cooper Black" pitchFamily="18" charset="0"/>
              <a:cs typeface="Arial Black" pitchFamily="34" charset="0"/>
            </a:endParaRPr>
          </a:p>
          <a:p>
            <a:pPr eaLnBrk="1" hangingPunct="1"/>
            <a:r>
              <a:rPr lang="en-US" altLang="en-US" sz="2000" b="1">
                <a:solidFill>
                  <a:srgbClr val="FFCC33"/>
                </a:solidFill>
                <a:latin typeface="Arial Black" pitchFamily="34" charset="0"/>
                <a:ea typeface="Cooper Black" pitchFamily="18" charset="0"/>
                <a:cs typeface="Arial Black" pitchFamily="34" charset="0"/>
              </a:rPr>
              <a:t>Aggregate Reporting that Enables Educators</a:t>
            </a:r>
          </a:p>
        </p:txBody>
      </p:sp>
      <p:sp>
        <p:nvSpPr>
          <p:cNvPr id="16" name="Rectangle 15"/>
          <p:cNvSpPr>
            <a:spLocks noChangeArrowheads="1"/>
          </p:cNvSpPr>
          <p:nvPr/>
        </p:nvSpPr>
        <p:spPr bwMode="auto">
          <a:xfrm>
            <a:off x="2438400" y="6324600"/>
            <a:ext cx="6248400" cy="304800"/>
          </a:xfrm>
          <a:prstGeom prst="rect">
            <a:avLst/>
          </a:prstGeom>
          <a:solidFill>
            <a:srgbClr val="673BB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a:solidFill>
                <a:schemeClr val="lt1"/>
              </a:solidFill>
              <a:latin typeface="+mn-lt"/>
              <a:ea typeface="+mn-ea"/>
            </a:endParaRPr>
          </a:p>
        </p:txBody>
      </p:sp>
      <p:pic>
        <p:nvPicPr>
          <p:cNvPr id="32777" name="Picture 4"/>
          <p:cNvPicPr>
            <a:picLocks noChangeAspect="1"/>
          </p:cNvPicPr>
          <p:nvPr/>
        </p:nvPicPr>
        <p:blipFill>
          <a:blip r:embed="rId3" cstate="print">
            <a:extLst>
              <a:ext uri="{28A0092B-C50C-407E-A947-70E740481C1C}">
                <a14:useLocalDpi xmlns:a14="http://schemas.microsoft.com/office/drawing/2010/main" val="0"/>
              </a:ext>
            </a:extLst>
          </a:blip>
          <a:srcRect b="20711"/>
          <a:stretch>
            <a:fillRect/>
          </a:stretch>
        </p:blipFill>
        <p:spPr bwMode="auto">
          <a:xfrm>
            <a:off x="152400" y="6264275"/>
            <a:ext cx="21320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02287">
            <a:off x="3251839" y="1318830"/>
            <a:ext cx="5883511" cy="3750341"/>
          </a:xfrm>
          <a:prstGeom prst="rect">
            <a:avLst/>
          </a:prstGeom>
          <a:noFill/>
          <a:ln w="12700">
            <a:solidFill>
              <a:schemeClr val="tx1"/>
            </a:solidFill>
            <a:prstDash val="dash"/>
            <a:miter lim="800000"/>
            <a:headEnd/>
            <a:tailEnd/>
          </a:ln>
          <a:effectLst>
            <a:glow rad="1397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85800" y="1658938"/>
            <a:ext cx="2286000" cy="3694112"/>
          </a:xfrm>
          <a:prstGeom prst="rect">
            <a:avLst/>
          </a:prstGeom>
          <a:noFill/>
        </p:spPr>
        <p:txBody>
          <a:bodyPr>
            <a:spAutoFit/>
          </a:bodyPr>
          <a:lstStyle/>
          <a:p>
            <a:pPr>
              <a:defRPr/>
            </a:pPr>
            <a:endParaRPr lang="en-US" sz="1800" dirty="0">
              <a:solidFill>
                <a:schemeClr val="bg1"/>
              </a:solidFill>
              <a:latin typeface="Calibri" pitchFamily="34" charset="0"/>
            </a:endParaRPr>
          </a:p>
          <a:p>
            <a:pPr marL="285750" indent="-285750">
              <a:buFont typeface="Arial" pitchFamily="34" charset="0"/>
              <a:buChar char="•"/>
              <a:defRPr/>
            </a:pPr>
            <a:r>
              <a:rPr lang="en-US" sz="1800" dirty="0">
                <a:solidFill>
                  <a:schemeClr val="bg1"/>
                </a:solidFill>
                <a:latin typeface="Calibri" pitchFamily="34" charset="0"/>
              </a:rPr>
              <a:t>Identifies potential curriculum gaps</a:t>
            </a:r>
          </a:p>
          <a:p>
            <a:pPr>
              <a:defRPr/>
            </a:pPr>
            <a:endParaRPr lang="en-US" sz="1800" dirty="0">
              <a:solidFill>
                <a:schemeClr val="bg1"/>
              </a:solidFill>
              <a:latin typeface="Calibri" pitchFamily="34" charset="0"/>
            </a:endParaRPr>
          </a:p>
          <a:p>
            <a:pPr marL="285750" indent="-285750">
              <a:buFont typeface="Arial" pitchFamily="34" charset="0"/>
              <a:buChar char="•"/>
              <a:defRPr/>
            </a:pPr>
            <a:r>
              <a:rPr lang="en-US" sz="1800" dirty="0">
                <a:solidFill>
                  <a:schemeClr val="bg1"/>
                </a:solidFill>
                <a:latin typeface="Calibri" pitchFamily="34" charset="0"/>
              </a:rPr>
              <a:t>Identifies Students </a:t>
            </a:r>
            <a:br>
              <a:rPr lang="en-US" sz="1800" dirty="0">
                <a:solidFill>
                  <a:schemeClr val="bg1"/>
                </a:solidFill>
                <a:latin typeface="Calibri" pitchFamily="34" charset="0"/>
              </a:rPr>
            </a:br>
            <a:r>
              <a:rPr lang="en-US" sz="1800" dirty="0">
                <a:solidFill>
                  <a:schemeClr val="bg1"/>
                </a:solidFill>
                <a:latin typeface="Calibri" pitchFamily="34" charset="0"/>
              </a:rPr>
              <a:t>in need of Intervention</a:t>
            </a:r>
          </a:p>
          <a:p>
            <a:pPr>
              <a:defRPr/>
            </a:pPr>
            <a:endParaRPr lang="en-US" sz="1800" dirty="0">
              <a:solidFill>
                <a:schemeClr val="bg1"/>
              </a:solidFill>
              <a:latin typeface="Calibri" pitchFamily="34" charset="0"/>
            </a:endParaRPr>
          </a:p>
          <a:p>
            <a:pPr marL="285750" indent="-285750">
              <a:buFont typeface="Arial" pitchFamily="34" charset="0"/>
              <a:buChar char="•"/>
              <a:defRPr/>
            </a:pPr>
            <a:r>
              <a:rPr lang="en-US" sz="1800" dirty="0">
                <a:solidFill>
                  <a:schemeClr val="bg1"/>
                </a:solidFill>
                <a:latin typeface="Calibri" pitchFamily="34" charset="0"/>
              </a:rPr>
              <a:t>Identifies opportunities for Professional Development</a:t>
            </a:r>
          </a:p>
          <a:p>
            <a:pPr>
              <a:defRPr/>
            </a:pPr>
            <a:endParaRPr lang="en-US" sz="1800" dirty="0">
              <a:solidFill>
                <a:schemeClr val="bg1"/>
              </a:solidFill>
              <a:latin typeface="Calibri" pitchFamily="34" charset="0"/>
            </a:endParaRPr>
          </a:p>
        </p:txBody>
      </p:sp>
    </p:spTree>
    <p:extLst>
      <p:ext uri="{BB962C8B-B14F-4D97-AF65-F5344CB8AC3E}">
        <p14:creationId xmlns:p14="http://schemas.microsoft.com/office/powerpoint/2010/main" val="189747524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Self Assessments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Discovery</a:t>
            </a:r>
            <a:endParaRPr lang="en-US" dirty="0"/>
          </a:p>
        </p:txBody>
      </p:sp>
      <p:sp>
        <p:nvSpPr>
          <p:cNvPr id="3" name="Content Placeholder 2"/>
          <p:cNvSpPr>
            <a:spLocks noGrp="1"/>
          </p:cNvSpPr>
          <p:nvPr>
            <p:ph idx="1"/>
          </p:nvPr>
        </p:nvSpPr>
        <p:spPr/>
        <p:txBody>
          <a:bodyPr/>
          <a:lstStyle/>
          <a:p>
            <a:r>
              <a:rPr lang="en-US" dirty="0" smtClean="0"/>
              <a:t>Using self-assessment to help students create a more realistic and positive self-image.</a:t>
            </a:r>
          </a:p>
        </p:txBody>
      </p:sp>
      <p:pic>
        <p:nvPicPr>
          <p:cNvPr id="4" name="Picture 3" descr="confidence.jpg"/>
          <p:cNvPicPr>
            <a:picLocks noChangeAspect="1"/>
          </p:cNvPicPr>
          <p:nvPr/>
        </p:nvPicPr>
        <p:blipFill>
          <a:blip r:embed="rId3" cstate="print"/>
          <a:stretch>
            <a:fillRect/>
          </a:stretch>
        </p:blipFill>
        <p:spPr>
          <a:xfrm>
            <a:off x="2514600" y="3276600"/>
            <a:ext cx="3657600" cy="31051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Career Interest Inventory</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3181"/>
            <a:ext cx="6773862" cy="5303837"/>
          </a:xfrm>
          <a:prstGeom prst="rect">
            <a:avLst/>
          </a:prstGeom>
          <a:solidFill>
            <a:srgbClr val="FF9900">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398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17</a:t>
            </a:fld>
            <a:endParaRPr lang="en-US" sz="900" b="1" i="0" dirty="0">
              <a:solidFill>
                <a:schemeClr val="bg1"/>
              </a:solidFill>
            </a:endParaRPr>
          </a:p>
        </p:txBody>
      </p:sp>
      <p:sp>
        <p:nvSpPr>
          <p:cNvPr id="3" name="Content Placeholder 2"/>
          <p:cNvSpPr>
            <a:spLocks noGrp="1"/>
          </p:cNvSpPr>
          <p:nvPr>
            <p:ph idx="1"/>
          </p:nvPr>
        </p:nvSpPr>
        <p:spPr>
          <a:xfrm>
            <a:off x="457200" y="1097424"/>
            <a:ext cx="8229599" cy="5222128"/>
          </a:xfrm>
        </p:spPr>
        <p:txBody>
          <a:bodyPr lIns="0"/>
          <a:lstStyle/>
          <a:p>
            <a:pPr>
              <a:buClr>
                <a:srgbClr val="E31B23"/>
              </a:buClr>
            </a:pPr>
            <a:r>
              <a:rPr lang="en-US" sz="2400" dirty="0"/>
              <a:t>D</a:t>
            </a:r>
            <a:r>
              <a:rPr lang="en-US" sz="2400" dirty="0" smtClean="0"/>
              <a:t>evelops </a:t>
            </a:r>
          </a:p>
          <a:p>
            <a:pPr marL="0" indent="0">
              <a:buClr>
                <a:srgbClr val="E31B23"/>
              </a:buClr>
              <a:buNone/>
            </a:pPr>
            <a:r>
              <a:rPr lang="en-US" sz="2400" dirty="0"/>
              <a:t> </a:t>
            </a:r>
            <a:r>
              <a:rPr lang="en-US" sz="2400" dirty="0" smtClean="0"/>
              <a:t>   personalized insights</a:t>
            </a:r>
          </a:p>
          <a:p>
            <a:pPr marL="0" indent="0">
              <a:buClr>
                <a:srgbClr val="E31B23"/>
              </a:buClr>
              <a:buNone/>
            </a:pPr>
            <a:endParaRPr lang="en-US" sz="2400" dirty="0" smtClean="0"/>
          </a:p>
          <a:p>
            <a:pPr>
              <a:buClr>
                <a:srgbClr val="E31B23"/>
              </a:buClr>
            </a:pPr>
            <a:r>
              <a:rPr lang="en-US" sz="2400" dirty="0" smtClean="0"/>
              <a:t>Populates </a:t>
            </a:r>
            <a:r>
              <a:rPr lang="en-US" sz="2400" dirty="0"/>
              <a:t>an interactive </a:t>
            </a:r>
            <a:endParaRPr lang="en-US" sz="2400" dirty="0" smtClean="0"/>
          </a:p>
          <a:p>
            <a:pPr marL="0" indent="0">
              <a:buClr>
                <a:srgbClr val="E31B23"/>
              </a:buClr>
              <a:buNone/>
            </a:pPr>
            <a:r>
              <a:rPr lang="en-US" sz="2400" dirty="0"/>
              <a:t> </a:t>
            </a:r>
            <a:r>
              <a:rPr lang="en-US" sz="2400" dirty="0" smtClean="0"/>
              <a:t>   career </a:t>
            </a:r>
            <a:r>
              <a:rPr lang="en-US" sz="2400" dirty="0"/>
              <a:t>graph to show </a:t>
            </a:r>
            <a:endParaRPr lang="en-US" sz="2400" dirty="0" smtClean="0"/>
          </a:p>
          <a:p>
            <a:pPr marL="0" indent="0">
              <a:buClr>
                <a:srgbClr val="E31B23"/>
              </a:buClr>
              <a:buNone/>
            </a:pPr>
            <a:r>
              <a:rPr lang="en-US" sz="2400" dirty="0"/>
              <a:t> </a:t>
            </a:r>
            <a:r>
              <a:rPr lang="en-US" sz="2400" dirty="0" smtClean="0"/>
              <a:t>   students </a:t>
            </a:r>
            <a:r>
              <a:rPr lang="en-US" sz="2400" dirty="0"/>
              <a:t>the best career </a:t>
            </a:r>
            <a:endParaRPr lang="en-US" sz="2400" dirty="0" smtClean="0"/>
          </a:p>
          <a:p>
            <a:pPr marL="0" indent="0">
              <a:buClr>
                <a:srgbClr val="E31B23"/>
              </a:buClr>
              <a:buNone/>
            </a:pPr>
            <a:r>
              <a:rPr lang="en-US" sz="2400" dirty="0"/>
              <a:t> </a:t>
            </a:r>
            <a:r>
              <a:rPr lang="en-US" sz="2400" dirty="0" smtClean="0"/>
              <a:t>   matches </a:t>
            </a:r>
            <a:r>
              <a:rPr lang="en-US" sz="2400" dirty="0"/>
              <a:t>based on their </a:t>
            </a:r>
            <a:endParaRPr lang="en-US" sz="2400" dirty="0" smtClean="0"/>
          </a:p>
          <a:p>
            <a:pPr marL="0" indent="0">
              <a:buClr>
                <a:srgbClr val="E31B23"/>
              </a:buClr>
              <a:buNone/>
            </a:pPr>
            <a:r>
              <a:rPr lang="en-US" sz="2400" dirty="0"/>
              <a:t> </a:t>
            </a:r>
            <a:r>
              <a:rPr lang="en-US" sz="2400" dirty="0" smtClean="0"/>
              <a:t>   self</a:t>
            </a:r>
            <a:r>
              <a:rPr lang="en-US" sz="2400" dirty="0"/>
              <a:t>-assessment </a:t>
            </a:r>
            <a:r>
              <a:rPr lang="en-US" sz="2400" dirty="0" smtClean="0"/>
              <a:t>results </a:t>
            </a:r>
          </a:p>
          <a:p>
            <a:pPr marL="0" indent="0">
              <a:buClr>
                <a:srgbClr val="E31B23"/>
              </a:buClr>
              <a:buNone/>
            </a:pPr>
            <a:endParaRPr lang="en-US" sz="2400" dirty="0"/>
          </a:p>
          <a:p>
            <a:pPr>
              <a:buClr>
                <a:srgbClr val="E31B23"/>
              </a:buClr>
            </a:pPr>
            <a:r>
              <a:rPr lang="en-US" sz="2400" dirty="0" smtClean="0"/>
              <a:t>Extends the provided insights </a:t>
            </a:r>
            <a:r>
              <a:rPr lang="en-US" sz="2400" dirty="0"/>
              <a:t>to help students understand the </a:t>
            </a:r>
            <a:r>
              <a:rPr lang="en-US" sz="2400" dirty="0" smtClean="0"/>
              <a:t>educational path needed </a:t>
            </a:r>
            <a:r>
              <a:rPr lang="en-US" sz="2400" dirty="0"/>
              <a:t>for each </a:t>
            </a:r>
            <a:r>
              <a:rPr lang="en-US" sz="2400" dirty="0" smtClean="0"/>
              <a:t>career  </a:t>
            </a: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rgbClr val="002D62"/>
                </a:solidFill>
                <a:latin typeface="Arial MT Std"/>
                <a:cs typeface="Arial MT Std"/>
              </a:rPr>
              <a:t>ACT Profile (Beta)</a:t>
            </a:r>
            <a:endParaRPr lang="en-US" sz="2000" b="1" dirty="0">
              <a:solidFill>
                <a:srgbClr val="002D62"/>
              </a:solidFill>
              <a:latin typeface="Arial MT Std"/>
              <a:cs typeface="Arial MT Std"/>
            </a:endParaRPr>
          </a:p>
        </p:txBody>
      </p:sp>
      <p:pic>
        <p:nvPicPr>
          <p:cNvPr id="5" name="Picture 4" descr="42-19720606.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4992" y="964303"/>
            <a:ext cx="3962400" cy="40765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957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18</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rgbClr val="002D62"/>
                </a:solidFill>
                <a:latin typeface="Arial MT Std"/>
                <a:cs typeface="Arial MT Std"/>
              </a:rPr>
              <a:t>ACT Profile (Beta)</a:t>
            </a:r>
            <a:endParaRPr lang="en-US" sz="2000" b="1" dirty="0">
              <a:solidFill>
                <a:srgbClr val="002D62"/>
              </a:solidFill>
              <a:latin typeface="Arial MT Std"/>
              <a:cs typeface="Arial MT Std"/>
            </a:endParaRPr>
          </a:p>
        </p:txBody>
      </p:sp>
      <p:sp>
        <p:nvSpPr>
          <p:cNvPr id="7" name="TextBox 6"/>
          <p:cNvSpPr txBox="1"/>
          <p:nvPr/>
        </p:nvSpPr>
        <p:spPr>
          <a:xfrm>
            <a:off x="3148502" y="5777925"/>
            <a:ext cx="2737047" cy="461665"/>
          </a:xfrm>
          <a:prstGeom prst="rect">
            <a:avLst/>
          </a:prstGeom>
          <a:noFill/>
        </p:spPr>
        <p:txBody>
          <a:bodyPr wrap="none" rtlCol="0">
            <a:spAutoFit/>
          </a:bodyPr>
          <a:lstStyle/>
          <a:p>
            <a:r>
              <a:rPr lang="en-US" sz="2400" dirty="0" err="1" smtClean="0">
                <a:solidFill>
                  <a:srgbClr val="002D62"/>
                </a:solidFill>
              </a:rPr>
              <a:t>www.actprofile.com</a:t>
            </a:r>
            <a:endParaRPr lang="en-US" sz="2400" dirty="0">
              <a:solidFill>
                <a:srgbClr val="002D62"/>
              </a:solidFill>
            </a:endParaRPr>
          </a:p>
        </p:txBody>
      </p:sp>
      <p:pic>
        <p:nvPicPr>
          <p:cNvPr id="2" name="Picture 1" descr="Screen Shot 2013-10-03 at 3.51.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060" y="869971"/>
            <a:ext cx="6507870" cy="4907954"/>
          </a:xfrm>
          <a:prstGeom prst="rect">
            <a:avLst/>
          </a:prstGeom>
        </p:spPr>
      </p:pic>
    </p:spTree>
    <p:extLst>
      <p:ext uri="{BB962C8B-B14F-4D97-AF65-F5344CB8AC3E}">
        <p14:creationId xmlns:p14="http://schemas.microsoft.com/office/powerpoint/2010/main" val="377524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19</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rgbClr val="002D62"/>
                </a:solidFill>
                <a:latin typeface="Arial MT Std"/>
                <a:cs typeface="Arial MT Std"/>
              </a:rPr>
              <a:t>ACT Profile (Beta)</a:t>
            </a:r>
            <a:endParaRPr lang="en-US" sz="2000" b="1" dirty="0">
              <a:solidFill>
                <a:srgbClr val="002D62"/>
              </a:solidFill>
              <a:latin typeface="Arial MT Std"/>
              <a:cs typeface="Arial MT Std"/>
            </a:endParaRPr>
          </a:p>
        </p:txBody>
      </p:sp>
      <p:pic>
        <p:nvPicPr>
          <p:cNvPr id="2" name="Picture 1" descr="Screen Shot 2013-09-17 at 3.14.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422" y="824112"/>
            <a:ext cx="8347378" cy="5173470"/>
          </a:xfrm>
          <a:prstGeom prst="rect">
            <a:avLst/>
          </a:prstGeom>
        </p:spPr>
      </p:pic>
    </p:spTree>
    <p:extLst>
      <p:ext uri="{BB962C8B-B14F-4D97-AF65-F5344CB8AC3E}">
        <p14:creationId xmlns:p14="http://schemas.microsoft.com/office/powerpoint/2010/main" val="410374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Navigating Your Pathway</a:t>
            </a:r>
            <a:endParaRPr lang="en-US" dirty="0"/>
          </a:p>
        </p:txBody>
      </p:sp>
      <p:sp>
        <p:nvSpPr>
          <p:cNvPr id="4" name="Text Placeholder 3"/>
          <p:cNvSpPr>
            <a:spLocks noGrp="1"/>
          </p:cNvSpPr>
          <p:nvPr>
            <p:ph type="body" idx="1"/>
          </p:nvPr>
        </p:nvSpPr>
        <p:spPr/>
        <p:txBody>
          <a:bodyPr/>
          <a:lstStyle/>
          <a:p>
            <a:r>
              <a:rPr lang="en-US" dirty="0" smtClean="0"/>
              <a:t>Overview</a:t>
            </a:r>
            <a:endParaRPr lang="en-US" dirty="0"/>
          </a:p>
        </p:txBody>
      </p:sp>
      <p:sp>
        <p:nvSpPr>
          <p:cNvPr id="6" name="Content Placeholder 5"/>
          <p:cNvSpPr>
            <a:spLocks noGrp="1"/>
          </p:cNvSpPr>
          <p:nvPr>
            <p:ph sz="quarter" idx="2"/>
          </p:nvPr>
        </p:nvSpPr>
        <p:spPr/>
        <p:txBody>
          <a:bodyPr/>
          <a:lstStyle/>
          <a:p>
            <a:r>
              <a:rPr lang="en-US" dirty="0" smtClean="0"/>
              <a:t>Explore Testing</a:t>
            </a:r>
          </a:p>
          <a:p>
            <a:r>
              <a:rPr lang="en-US" dirty="0" smtClean="0"/>
              <a:t>ACT Aspire</a:t>
            </a:r>
          </a:p>
          <a:p>
            <a:r>
              <a:rPr lang="en-US" dirty="0" smtClean="0"/>
              <a:t>Self-Assessment Tools</a:t>
            </a:r>
          </a:p>
          <a:p>
            <a:r>
              <a:rPr lang="en-US" dirty="0" smtClean="0"/>
              <a:t>Exploration Trends</a:t>
            </a:r>
          </a:p>
          <a:p>
            <a:r>
              <a:rPr lang="en-US" dirty="0" smtClean="0"/>
              <a:t>Job Search</a:t>
            </a:r>
          </a:p>
          <a:p>
            <a:pPr lvl="1" algn="ctr">
              <a:buNone/>
            </a:pPr>
            <a:endParaRPr lang="en-US" dirty="0" smtClean="0"/>
          </a:p>
          <a:p>
            <a:pPr lvl="1">
              <a:buNone/>
            </a:pPr>
            <a:endParaRPr lang="en-US" dirty="0" smtClean="0"/>
          </a:p>
          <a:p>
            <a:pPr lvl="1">
              <a:buNone/>
            </a:pPr>
            <a:endParaRPr lang="en-US" dirty="0" smtClean="0"/>
          </a:p>
        </p:txBody>
      </p:sp>
      <p:pic>
        <p:nvPicPr>
          <p:cNvPr id="9" name="Content Placeholder 8" descr="Picture 006.jpg"/>
          <p:cNvPicPr>
            <a:picLocks noGrp="1" noChangeAspect="1"/>
          </p:cNvPicPr>
          <p:nvPr>
            <p:ph sz="quarter" idx="4"/>
          </p:nvPr>
        </p:nvPicPr>
        <p:blipFill>
          <a:blip r:embed="rId3" cstate="print"/>
          <a:stretch>
            <a:fillRect/>
          </a:stretch>
        </p:blipFill>
        <p:spPr>
          <a:xfrm>
            <a:off x="4343400" y="1676400"/>
            <a:ext cx="4419599" cy="42291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20</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chemeClr val="tx1"/>
                </a:solidFill>
                <a:latin typeface="Arial MT Std"/>
                <a:cs typeface="Arial MT Std"/>
              </a:rPr>
              <a:t>ACT Profile (Beta)</a:t>
            </a:r>
            <a:endParaRPr lang="en-US" sz="2000" b="1" dirty="0">
              <a:solidFill>
                <a:schemeClr val="tx1"/>
              </a:solidFill>
              <a:latin typeface="Arial MT Std"/>
              <a:cs typeface="Arial MT Std"/>
            </a:endParaRPr>
          </a:p>
        </p:txBody>
      </p:sp>
      <p:pic>
        <p:nvPicPr>
          <p:cNvPr id="3" name="Picture 2" descr="Screen Shot 2013-09-20 at 10.18.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71600"/>
            <a:ext cx="5989522" cy="5379236"/>
          </a:xfrm>
          <a:prstGeom prst="rect">
            <a:avLst/>
          </a:prstGeom>
        </p:spPr>
      </p:pic>
    </p:spTree>
    <p:extLst>
      <p:ext uri="{BB962C8B-B14F-4D97-AF65-F5344CB8AC3E}">
        <p14:creationId xmlns:p14="http://schemas.microsoft.com/office/powerpoint/2010/main" val="258065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21</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chemeClr val="tx1"/>
                </a:solidFill>
                <a:latin typeface="Arial MT Std"/>
                <a:cs typeface="Arial MT Std"/>
              </a:rPr>
              <a:t>ACT Profile (Beta)</a:t>
            </a:r>
            <a:endParaRPr lang="en-US" sz="2000" b="1" dirty="0">
              <a:solidFill>
                <a:schemeClr val="tx1"/>
              </a:solidFill>
              <a:latin typeface="Arial MT Std"/>
              <a:cs typeface="Arial MT Std"/>
            </a:endParaRPr>
          </a:p>
        </p:txBody>
      </p:sp>
      <p:pic>
        <p:nvPicPr>
          <p:cNvPr id="3" name="Picture 2" descr="Screen Shot 2013-09-20 at 10.11.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77" y="1295400"/>
            <a:ext cx="8482281" cy="4831542"/>
          </a:xfrm>
          <a:prstGeom prst="rect">
            <a:avLst/>
          </a:prstGeom>
        </p:spPr>
      </p:pic>
    </p:spTree>
    <p:extLst>
      <p:ext uri="{BB962C8B-B14F-4D97-AF65-F5344CB8AC3E}">
        <p14:creationId xmlns:p14="http://schemas.microsoft.com/office/powerpoint/2010/main" val="295732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22</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chemeClr val="tx1"/>
                </a:solidFill>
                <a:latin typeface="Arial MT Std"/>
                <a:cs typeface="Arial MT Std"/>
              </a:rPr>
              <a:t>ACT Profile (Beta)</a:t>
            </a:r>
            <a:endParaRPr lang="en-US" sz="2000" b="1" dirty="0">
              <a:solidFill>
                <a:schemeClr val="tx1"/>
              </a:solidFill>
              <a:latin typeface="Arial MT Std"/>
              <a:cs typeface="Arial MT Std"/>
            </a:endParaRPr>
          </a:p>
        </p:txBody>
      </p:sp>
      <p:pic>
        <p:nvPicPr>
          <p:cNvPr id="2" name="Picture 1" descr="Screen Shot 2013-09-20 at 10.15.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626" y="1295400"/>
            <a:ext cx="6057581" cy="5246227"/>
          </a:xfrm>
          <a:prstGeom prst="rect">
            <a:avLst/>
          </a:prstGeom>
        </p:spPr>
      </p:pic>
    </p:spTree>
    <p:extLst>
      <p:ext uri="{BB962C8B-B14F-4D97-AF65-F5344CB8AC3E}">
        <p14:creationId xmlns:p14="http://schemas.microsoft.com/office/powerpoint/2010/main" val="253267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23</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chemeClr val="tx1"/>
                </a:solidFill>
                <a:latin typeface="Arial MT Std"/>
                <a:cs typeface="Arial MT Std"/>
              </a:rPr>
              <a:t>ACT Profile (Beta)</a:t>
            </a:r>
            <a:endParaRPr lang="en-US" sz="2000" b="1" dirty="0">
              <a:solidFill>
                <a:schemeClr val="tx1"/>
              </a:solidFill>
              <a:latin typeface="Arial MT Std"/>
              <a:cs typeface="Arial MT Std"/>
            </a:endParaRPr>
          </a:p>
        </p:txBody>
      </p:sp>
      <p:pic>
        <p:nvPicPr>
          <p:cNvPr id="2" name="Picture 1" descr="Screen Shot 2013-09-20 at 10.12.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749" y="1219200"/>
            <a:ext cx="6298912" cy="5511548"/>
          </a:xfrm>
          <a:prstGeom prst="rect">
            <a:avLst/>
          </a:prstGeom>
        </p:spPr>
      </p:pic>
    </p:spTree>
    <p:extLst>
      <p:ext uri="{BB962C8B-B14F-4D97-AF65-F5344CB8AC3E}">
        <p14:creationId xmlns:p14="http://schemas.microsoft.com/office/powerpoint/2010/main" val="66872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24</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chemeClr val="tx1"/>
                </a:solidFill>
                <a:latin typeface="Arial MT Std"/>
                <a:cs typeface="Arial MT Std"/>
              </a:rPr>
              <a:t>ACT Profile (Beta)</a:t>
            </a:r>
            <a:endParaRPr lang="en-US" sz="2000" b="1" dirty="0">
              <a:solidFill>
                <a:schemeClr val="tx1"/>
              </a:solidFill>
              <a:latin typeface="Arial MT Std"/>
              <a:cs typeface="Arial MT Std"/>
            </a:endParaRPr>
          </a:p>
        </p:txBody>
      </p:sp>
      <p:pic>
        <p:nvPicPr>
          <p:cNvPr id="3" name="Picture 2" descr="Screen Shot 2013-10-22 at 12.00.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0438"/>
            <a:ext cx="9144000" cy="3142147"/>
          </a:xfrm>
          <a:prstGeom prst="rect">
            <a:avLst/>
          </a:prstGeom>
        </p:spPr>
      </p:pic>
      <p:pic>
        <p:nvPicPr>
          <p:cNvPr id="5" name="Picture 4" descr="Screen Shot 2013-10-22 at 12.02.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33" y="4531017"/>
            <a:ext cx="4729803" cy="1158749"/>
          </a:xfrm>
          <a:prstGeom prst="rect">
            <a:avLst/>
          </a:prstGeom>
        </p:spPr>
      </p:pic>
    </p:spTree>
    <p:extLst>
      <p:ext uri="{BB962C8B-B14F-4D97-AF65-F5344CB8AC3E}">
        <p14:creationId xmlns:p14="http://schemas.microsoft.com/office/powerpoint/2010/main" val="10189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25</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chemeClr val="tx1"/>
                </a:solidFill>
                <a:latin typeface="Arial MT Std"/>
                <a:cs typeface="Arial MT Std"/>
              </a:rPr>
              <a:t>ACT Profile (Beta)</a:t>
            </a:r>
            <a:endParaRPr lang="en-US" sz="2000" b="1" dirty="0">
              <a:solidFill>
                <a:schemeClr val="tx1"/>
              </a:solidFill>
              <a:latin typeface="Arial MT Std"/>
              <a:cs typeface="Arial MT Std"/>
            </a:endParaRPr>
          </a:p>
        </p:txBody>
      </p:sp>
      <p:pic>
        <p:nvPicPr>
          <p:cNvPr id="2" name="Picture 1" descr="Screen Shot 2013-09-20 at 10.21.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606721"/>
            <a:ext cx="5036734" cy="5876189"/>
          </a:xfrm>
          <a:prstGeom prst="rect">
            <a:avLst/>
          </a:prstGeom>
        </p:spPr>
      </p:pic>
    </p:spTree>
    <p:extLst>
      <p:ext uri="{BB962C8B-B14F-4D97-AF65-F5344CB8AC3E}">
        <p14:creationId xmlns:p14="http://schemas.microsoft.com/office/powerpoint/2010/main" val="15623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26</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chemeClr val="tx1"/>
                </a:solidFill>
                <a:latin typeface="Arial MT Std"/>
                <a:cs typeface="Arial MT Std"/>
              </a:rPr>
              <a:t>ACT Profile (Beta)</a:t>
            </a:r>
            <a:endParaRPr lang="en-US" sz="2000" b="1" dirty="0">
              <a:solidFill>
                <a:schemeClr val="tx1"/>
              </a:solidFill>
              <a:latin typeface="Arial MT Std"/>
              <a:cs typeface="Arial MT Std"/>
            </a:endParaRPr>
          </a:p>
        </p:txBody>
      </p:sp>
      <p:pic>
        <p:nvPicPr>
          <p:cNvPr id="3" name="Picture 2" descr="Screen Shot 2013-09-20 at 10.19.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28600"/>
            <a:ext cx="4495800" cy="6448007"/>
          </a:xfrm>
          <a:prstGeom prst="rect">
            <a:avLst/>
          </a:prstGeom>
        </p:spPr>
      </p:pic>
    </p:spTree>
    <p:extLst>
      <p:ext uri="{BB962C8B-B14F-4D97-AF65-F5344CB8AC3E}">
        <p14:creationId xmlns:p14="http://schemas.microsoft.com/office/powerpoint/2010/main" val="135994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27</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chemeClr val="tx1"/>
                </a:solidFill>
                <a:latin typeface="Arial MT Std"/>
                <a:cs typeface="Arial MT Std"/>
              </a:rPr>
              <a:t>ACT Profile (Beta)</a:t>
            </a:r>
            <a:endParaRPr lang="en-US" sz="2000" b="1" dirty="0">
              <a:solidFill>
                <a:schemeClr val="tx1"/>
              </a:solidFill>
              <a:latin typeface="Arial MT Std"/>
              <a:cs typeface="Arial MT Std"/>
            </a:endParaRPr>
          </a:p>
        </p:txBody>
      </p:sp>
      <p:pic>
        <p:nvPicPr>
          <p:cNvPr id="3" name="Picture 2" descr="Screen Shot 2013-09-20 at 10.17.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7" y="2052329"/>
            <a:ext cx="4599853" cy="3962593"/>
          </a:xfrm>
          <a:prstGeom prst="rect">
            <a:avLst/>
          </a:prstGeom>
        </p:spPr>
      </p:pic>
      <p:pic>
        <p:nvPicPr>
          <p:cNvPr id="5" name="Picture 4" descr="Screen Shot 2013-09-20 at 10.25.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601" y="1003153"/>
            <a:ext cx="4354940" cy="5011769"/>
          </a:xfrm>
          <a:prstGeom prst="rect">
            <a:avLst/>
          </a:prstGeom>
        </p:spPr>
      </p:pic>
    </p:spTree>
    <p:extLst>
      <p:ext uri="{BB962C8B-B14F-4D97-AF65-F5344CB8AC3E}">
        <p14:creationId xmlns:p14="http://schemas.microsoft.com/office/powerpoint/2010/main" val="6760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28</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rgbClr val="002D62"/>
                </a:solidFill>
                <a:latin typeface="Arial MT Std"/>
                <a:cs typeface="Arial MT Std"/>
              </a:rPr>
              <a:t>ACT Profile (Beta)</a:t>
            </a:r>
            <a:endParaRPr lang="en-US" sz="2000" b="1" dirty="0">
              <a:solidFill>
                <a:srgbClr val="002D62"/>
              </a:solidFill>
              <a:latin typeface="Arial MT Std"/>
              <a:cs typeface="Arial MT Std"/>
            </a:endParaRPr>
          </a:p>
        </p:txBody>
      </p:sp>
      <p:pic>
        <p:nvPicPr>
          <p:cNvPr id="2" name="Picture 1" descr="Screen Shot 2013-09-20 at 10.26.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4031"/>
            <a:ext cx="9144000" cy="4983422"/>
          </a:xfrm>
          <a:prstGeom prst="rect">
            <a:avLst/>
          </a:prstGeom>
        </p:spPr>
      </p:pic>
    </p:spTree>
    <p:extLst>
      <p:ext uri="{BB962C8B-B14F-4D97-AF65-F5344CB8AC3E}">
        <p14:creationId xmlns:p14="http://schemas.microsoft.com/office/powerpoint/2010/main" val="57225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29</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chemeClr val="tx1"/>
                </a:solidFill>
                <a:latin typeface="Arial MT Std"/>
                <a:cs typeface="Arial MT Std"/>
              </a:rPr>
              <a:t>ACT Profile (Beta)</a:t>
            </a:r>
            <a:endParaRPr lang="en-US" sz="2000" b="1" dirty="0">
              <a:solidFill>
                <a:schemeClr val="tx1"/>
              </a:solidFill>
              <a:latin typeface="Arial MT Std"/>
              <a:cs typeface="Arial MT Std"/>
            </a:endParaRPr>
          </a:p>
        </p:txBody>
      </p:sp>
      <p:pic>
        <p:nvPicPr>
          <p:cNvPr id="2" name="Picture 1" descr="Screen Shot 2013-09-20 at 10.27.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004" y="1371600"/>
            <a:ext cx="5846811" cy="5367189"/>
          </a:xfrm>
          <a:prstGeom prst="rect">
            <a:avLst/>
          </a:prstGeom>
        </p:spPr>
      </p:pic>
    </p:spTree>
    <p:extLst>
      <p:ext uri="{BB962C8B-B14F-4D97-AF65-F5344CB8AC3E}">
        <p14:creationId xmlns:p14="http://schemas.microsoft.com/office/powerpoint/2010/main" val="31528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Student Success Academy</a:t>
            </a:r>
            <a:endParaRPr lang="en-US" sz="3600" dirty="0"/>
          </a:p>
        </p:txBody>
      </p:sp>
      <p:sp>
        <p:nvSpPr>
          <p:cNvPr id="4" name="Text Placeholder 3"/>
          <p:cNvSpPr>
            <a:spLocks noGrp="1"/>
          </p:cNvSpPr>
          <p:nvPr>
            <p:ph sz="half" idx="1"/>
          </p:nvPr>
        </p:nvSpPr>
        <p:spPr/>
        <p:txBody>
          <a:bodyPr>
            <a:normAutofit/>
          </a:bodyPr>
          <a:lstStyle/>
          <a:p>
            <a:pPr marL="342900" indent="-342900"/>
            <a:r>
              <a:rPr lang="en-US" sz="2400" dirty="0" smtClean="0"/>
              <a:t>Overview of Student Success Academy</a:t>
            </a:r>
          </a:p>
          <a:p>
            <a:pPr marL="662940" lvl="1" indent="-342900"/>
            <a:r>
              <a:rPr lang="en-US" sz="2000" dirty="0" smtClean="0"/>
              <a:t>Identifying students</a:t>
            </a:r>
          </a:p>
          <a:p>
            <a:pPr marL="662940" lvl="1" indent="-342900"/>
            <a:r>
              <a:rPr lang="en-US" sz="2000" dirty="0" smtClean="0"/>
              <a:t>Core group of teachers</a:t>
            </a:r>
          </a:p>
          <a:p>
            <a:pPr marL="662940" lvl="1" indent="-342900"/>
            <a:r>
              <a:rPr lang="en-US" sz="2000" dirty="0" smtClean="0"/>
              <a:t>Explore-</a:t>
            </a:r>
            <a:r>
              <a:rPr lang="en-US" sz="2400" dirty="0" smtClean="0"/>
              <a:t>Provide teachers with insight into student </a:t>
            </a:r>
            <a:r>
              <a:rPr lang="en-US" dirty="0" smtClean="0"/>
              <a:t>strengths</a:t>
            </a:r>
          </a:p>
          <a:p>
            <a:pPr marL="662940" lvl="1" indent="-342900"/>
            <a:r>
              <a:rPr lang="en-US" dirty="0" smtClean="0"/>
              <a:t>Tool to build skills</a:t>
            </a:r>
            <a:endParaRPr lang="en-US" sz="2400" dirty="0" smtClean="0"/>
          </a:p>
        </p:txBody>
      </p:sp>
      <p:pic>
        <p:nvPicPr>
          <p:cNvPr id="6" name="Content Placeholder 5" descr="ty grad.JPG"/>
          <p:cNvPicPr>
            <a:picLocks noGrp="1" noChangeAspect="1"/>
          </p:cNvPicPr>
          <p:nvPr>
            <p:ph sz="half" idx="2"/>
          </p:nvPr>
        </p:nvPicPr>
        <p:blipFill>
          <a:blip r:embed="rId3" cstate="print"/>
          <a:stretch>
            <a:fillRect/>
          </a:stretch>
        </p:blipFill>
        <p:spPr>
          <a:xfrm>
            <a:off x="4648200" y="1905000"/>
            <a:ext cx="4038600" cy="3505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Of Work of OLD</a:t>
            </a:r>
            <a:endParaRPr lang="en-US" dirty="0"/>
          </a:p>
        </p:txBody>
      </p:sp>
      <p:pic>
        <p:nvPicPr>
          <p:cNvPr id="4" name="Picture 3" descr="wow-student.png"/>
          <p:cNvPicPr>
            <a:picLocks noChangeAspect="1"/>
          </p:cNvPicPr>
          <p:nvPr/>
        </p:nvPicPr>
        <p:blipFill>
          <a:blip r:embed="rId3" cstate="print"/>
          <a:stretch>
            <a:fillRect/>
          </a:stretch>
        </p:blipFill>
        <p:spPr>
          <a:xfrm>
            <a:off x="1676400" y="1371600"/>
            <a:ext cx="5562600" cy="5785104"/>
          </a:xfrm>
          <a:prstGeom prst="rect">
            <a:avLst/>
          </a:prstGeom>
        </p:spPr>
      </p:pic>
    </p:spTree>
    <p:extLst>
      <p:ext uri="{BB962C8B-B14F-4D97-AF65-F5344CB8AC3E}">
        <p14:creationId xmlns:p14="http://schemas.microsoft.com/office/powerpoint/2010/main" val="20249239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31</a:t>
            </a:fld>
            <a:endParaRPr lang="en-US" sz="900" b="1" i="0" dirty="0">
              <a:solidFill>
                <a:schemeClr val="bg1"/>
              </a:solidFill>
            </a:endParaRPr>
          </a:p>
        </p:txBody>
      </p:sp>
      <p:pic>
        <p:nvPicPr>
          <p:cNvPr id="3" name="Picture 2" descr="Screen Shot 2013-09-20 at 10.29.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686" y="1524000"/>
            <a:ext cx="7426619" cy="5154506"/>
          </a:xfrm>
          <a:prstGeom prst="rect">
            <a:avLst/>
          </a:prstGeom>
        </p:spPr>
      </p:pic>
      <p:sp>
        <p:nvSpPr>
          <p:cNvPr id="6" name="Title 1"/>
          <p:cNvSpPr txBox="1">
            <a:spLocks/>
          </p:cNvSpPr>
          <p:nvPr/>
        </p:nvSpPr>
        <p:spPr>
          <a:xfrm>
            <a:off x="609600" y="304800"/>
            <a:ext cx="8229600" cy="1143000"/>
          </a:xfrm>
          <a:prstGeom prst="rect">
            <a:avLst/>
          </a:prstGeom>
        </p:spPr>
        <p:txBody>
          <a:bodyPr vert="horz" anchor="ctr">
            <a:normAutofit fontScale="925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t>World Of Work of THE FUTURE</a:t>
            </a:r>
            <a:endParaRPr lang="en-US" dirty="0"/>
          </a:p>
        </p:txBody>
      </p:sp>
    </p:spTree>
    <p:extLst>
      <p:ext uri="{BB962C8B-B14F-4D97-AF65-F5344CB8AC3E}">
        <p14:creationId xmlns:p14="http://schemas.microsoft.com/office/powerpoint/2010/main" val="80408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32</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chemeClr val="tx1"/>
                </a:solidFill>
                <a:latin typeface="Arial MT Std"/>
                <a:cs typeface="Arial MT Std"/>
              </a:rPr>
              <a:t>ACT Profile (Beta)</a:t>
            </a:r>
            <a:endParaRPr lang="en-US" sz="2000" b="1" dirty="0">
              <a:solidFill>
                <a:schemeClr val="tx1"/>
              </a:solidFill>
              <a:latin typeface="Arial MT Std"/>
              <a:cs typeface="Arial MT Std"/>
            </a:endParaRPr>
          </a:p>
        </p:txBody>
      </p:sp>
      <p:pic>
        <p:nvPicPr>
          <p:cNvPr id="3" name="Picture 2" descr="Screen Shot 2013-09-20 at 4.04.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92" y="1401192"/>
            <a:ext cx="7158411" cy="5075800"/>
          </a:xfrm>
          <a:prstGeom prst="rect">
            <a:avLst/>
          </a:prstGeom>
        </p:spPr>
      </p:pic>
    </p:spTree>
    <p:extLst>
      <p:ext uri="{BB962C8B-B14F-4D97-AF65-F5344CB8AC3E}">
        <p14:creationId xmlns:p14="http://schemas.microsoft.com/office/powerpoint/2010/main" val="92823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33</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rgbClr val="002D62"/>
                </a:solidFill>
                <a:latin typeface="Arial MT Std"/>
                <a:cs typeface="Arial MT Std"/>
              </a:rPr>
              <a:t>ACT Profile (Beta)</a:t>
            </a:r>
            <a:endParaRPr lang="en-US" sz="2000" b="1" dirty="0">
              <a:solidFill>
                <a:srgbClr val="002D62"/>
              </a:solidFill>
              <a:latin typeface="Arial MT Std"/>
              <a:cs typeface="Arial MT Std"/>
            </a:endParaRPr>
          </a:p>
        </p:txBody>
      </p:sp>
      <p:pic>
        <p:nvPicPr>
          <p:cNvPr id="2" name="Picture 1" descr="Screen Shot 2013-09-20 at 10.36.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818" y="351156"/>
            <a:ext cx="5232440" cy="5849191"/>
          </a:xfrm>
          <a:prstGeom prst="rect">
            <a:avLst/>
          </a:prstGeom>
        </p:spPr>
      </p:pic>
    </p:spTree>
    <p:extLst>
      <p:ext uri="{BB962C8B-B14F-4D97-AF65-F5344CB8AC3E}">
        <p14:creationId xmlns:p14="http://schemas.microsoft.com/office/powerpoint/2010/main" val="25192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34</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lstStyle/>
          <a:p>
            <a:pPr algn="l"/>
            <a:r>
              <a:rPr lang="en-US" sz="2000" b="1" dirty="0" smtClean="0">
                <a:solidFill>
                  <a:schemeClr val="tx1"/>
                </a:solidFill>
                <a:latin typeface="Arial MT Std"/>
                <a:cs typeface="Arial MT Std"/>
              </a:rPr>
              <a:t>ACT Profile (Beta)</a:t>
            </a:r>
            <a:endParaRPr lang="en-US" sz="2000" b="1" dirty="0">
              <a:solidFill>
                <a:schemeClr val="tx1"/>
              </a:solidFill>
              <a:latin typeface="Arial MT Std"/>
              <a:cs typeface="Arial MT Std"/>
            </a:endParaRPr>
          </a:p>
        </p:txBody>
      </p:sp>
      <p:pic>
        <p:nvPicPr>
          <p:cNvPr id="5" name="Picture 4" descr="Screen Shot 2013-10-22 at 12.15.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252" y="838200"/>
            <a:ext cx="5656948" cy="5840376"/>
          </a:xfrm>
          <a:prstGeom prst="rect">
            <a:avLst/>
          </a:prstGeom>
        </p:spPr>
      </p:pic>
    </p:spTree>
    <p:extLst>
      <p:ext uri="{BB962C8B-B14F-4D97-AF65-F5344CB8AC3E}">
        <p14:creationId xmlns:p14="http://schemas.microsoft.com/office/powerpoint/2010/main" val="407492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Career/College Exploration </a:t>
            </a:r>
            <a:endParaRPr lang="en-US" dirty="0"/>
          </a:p>
        </p:txBody>
      </p:sp>
      <p:sp>
        <p:nvSpPr>
          <p:cNvPr id="3" name="Subtitle 2"/>
          <p:cNvSpPr>
            <a:spLocks noGrp="1"/>
          </p:cNvSpPr>
          <p:nvPr>
            <p:ph type="subTitle" idx="1"/>
          </p:nvPr>
        </p:nvSpPr>
        <p:spPr/>
        <p:txBody>
          <a:bodyPr/>
          <a:lstStyle/>
          <a:p>
            <a:r>
              <a:rPr lang="en-US" b="1" dirty="0" smtClean="0"/>
              <a:t>Incorporating the EXPLORE Results</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from EXPLORE</a:t>
            </a:r>
            <a:endParaRPr lang="en-US" dirty="0"/>
          </a:p>
        </p:txBody>
      </p:sp>
      <p:sp>
        <p:nvSpPr>
          <p:cNvPr id="3" name="Content Placeholder 2"/>
          <p:cNvSpPr>
            <a:spLocks noGrp="1"/>
          </p:cNvSpPr>
          <p:nvPr>
            <p:ph idx="1"/>
          </p:nvPr>
        </p:nvSpPr>
        <p:spPr>
          <a:xfrm>
            <a:off x="914400" y="1600201"/>
            <a:ext cx="7772400" cy="4114800"/>
          </a:xfrm>
        </p:spPr>
        <p:txBody>
          <a:bodyPr>
            <a:normAutofit/>
          </a:bodyPr>
          <a:lstStyle/>
          <a:p>
            <a:r>
              <a:rPr lang="en-US" dirty="0" smtClean="0"/>
              <a:t>World of Work Map</a:t>
            </a:r>
          </a:p>
          <a:p>
            <a:pPr lvl="1"/>
            <a:r>
              <a:rPr lang="en-US" dirty="0" smtClean="0"/>
              <a:t>Showed the Career Area the student liked best and highlighted the career area related to their interests.  </a:t>
            </a:r>
          </a:p>
          <a:p>
            <a:pPr lvl="1"/>
            <a:r>
              <a:rPr lang="en-US" dirty="0" smtClean="0"/>
              <a:t>The students received results based on answers given on their test surveys </a:t>
            </a:r>
          </a:p>
          <a:p>
            <a:pPr lvl="1"/>
            <a:r>
              <a:rPr lang="en-US" dirty="0" smtClean="0"/>
              <a:t>Students explored the clusters settling on a primary career.</a:t>
            </a:r>
          </a:p>
          <a:p>
            <a:pPr marL="585216" lvl="1" indent="0">
              <a:buNone/>
            </a:pPr>
            <a:endParaRPr lang="en-US" dirty="0" smtClean="0"/>
          </a:p>
        </p:txBody>
      </p:sp>
      <p:pic>
        <p:nvPicPr>
          <p:cNvPr id="3074" name="Picture 2" descr="C:\Program Files\Microsoft Office\MEDIA\CAGCAT10\j0252349.wmf"/>
          <p:cNvPicPr>
            <a:picLocks noChangeAspect="1" noChangeArrowheads="1"/>
          </p:cNvPicPr>
          <p:nvPr/>
        </p:nvPicPr>
        <p:blipFill>
          <a:blip r:embed="rId3" cstate="print"/>
          <a:srcRect/>
          <a:stretch>
            <a:fillRect/>
          </a:stretch>
        </p:blipFill>
        <p:spPr bwMode="auto">
          <a:xfrm>
            <a:off x="6781800" y="609600"/>
            <a:ext cx="1827212" cy="1273175"/>
          </a:xfrm>
          <a:prstGeom prst="rect">
            <a:avLst/>
          </a:prstGeom>
          <a:noFill/>
        </p:spPr>
      </p:pic>
      <p:pic>
        <p:nvPicPr>
          <p:cNvPr id="3076" name="Picture 4" descr="C:\Documents and Settings\callju\Local Settings\Temporary Internet Files\Content.IE5\J7QTJ75F\MC900432556[1].png"/>
          <p:cNvPicPr>
            <a:picLocks noChangeAspect="1" noChangeArrowheads="1"/>
          </p:cNvPicPr>
          <p:nvPr/>
        </p:nvPicPr>
        <p:blipFill>
          <a:blip r:embed="rId4" cstate="print"/>
          <a:srcRect/>
          <a:stretch>
            <a:fillRect/>
          </a:stretch>
        </p:blipFill>
        <p:spPr bwMode="auto">
          <a:xfrm>
            <a:off x="3657600" y="5029200"/>
            <a:ext cx="2286000" cy="1828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t 4.jpg"/>
          <p:cNvPicPr>
            <a:picLocks noChangeAspect="1"/>
          </p:cNvPicPr>
          <p:nvPr/>
        </p:nvPicPr>
        <p:blipFill>
          <a:blip r:embed="rId3" cstate="print"/>
          <a:stretch>
            <a:fillRect/>
          </a:stretch>
        </p:blipFill>
        <p:spPr>
          <a:xfrm>
            <a:off x="5486400" y="3734937"/>
            <a:ext cx="2895600" cy="2920621"/>
          </a:xfrm>
          <a:prstGeom prst="rect">
            <a:avLst/>
          </a:prstGeom>
        </p:spPr>
      </p:pic>
      <p:sp>
        <p:nvSpPr>
          <p:cNvPr id="2" name="Title 1"/>
          <p:cNvSpPr>
            <a:spLocks noGrp="1"/>
          </p:cNvSpPr>
          <p:nvPr>
            <p:ph type="title"/>
          </p:nvPr>
        </p:nvSpPr>
        <p:spPr>
          <a:xfrm>
            <a:off x="1905000" y="274638"/>
            <a:ext cx="5029200" cy="1143000"/>
          </a:xfrm>
        </p:spPr>
        <p:txBody>
          <a:bodyPr/>
          <a:lstStyle/>
          <a:p>
            <a:r>
              <a:rPr lang="en-US" dirty="0" smtClean="0"/>
              <a:t>Implementation</a:t>
            </a:r>
            <a:endParaRPr lang="en-US" dirty="0"/>
          </a:p>
        </p:txBody>
      </p:sp>
      <p:sp>
        <p:nvSpPr>
          <p:cNvPr id="3" name="Content Placeholder 2"/>
          <p:cNvSpPr>
            <a:spLocks noGrp="1"/>
          </p:cNvSpPr>
          <p:nvPr>
            <p:ph idx="1"/>
          </p:nvPr>
        </p:nvSpPr>
        <p:spPr>
          <a:xfrm>
            <a:off x="457200" y="1600200"/>
            <a:ext cx="7620000" cy="4267200"/>
          </a:xfrm>
        </p:spPr>
        <p:txBody>
          <a:bodyPr>
            <a:normAutofit/>
          </a:bodyPr>
          <a:lstStyle/>
          <a:p>
            <a:r>
              <a:rPr lang="en-US" dirty="0" smtClean="0"/>
              <a:t>Students utilized their results to research their dream career:</a:t>
            </a:r>
          </a:p>
          <a:p>
            <a:pPr lvl="2"/>
            <a:r>
              <a:rPr lang="en-US" dirty="0" smtClean="0"/>
              <a:t>Job descriptions</a:t>
            </a:r>
          </a:p>
          <a:p>
            <a:pPr lvl="2"/>
            <a:r>
              <a:rPr lang="en-US" dirty="0" smtClean="0"/>
              <a:t>Training and Education needed</a:t>
            </a:r>
          </a:p>
          <a:p>
            <a:pPr lvl="2"/>
            <a:r>
              <a:rPr lang="en-US" dirty="0" smtClean="0"/>
              <a:t>Colleges Available</a:t>
            </a:r>
          </a:p>
          <a:p>
            <a:pPr lvl="2"/>
            <a:r>
              <a:rPr lang="en-US" dirty="0" smtClean="0"/>
              <a:t>Expected Salary Range</a:t>
            </a:r>
          </a:p>
          <a:p>
            <a:pPr lvl="2"/>
            <a:r>
              <a:rPr lang="en-US" dirty="0" smtClean="0"/>
              <a:t>Job Outlooks and Trends</a:t>
            </a:r>
          </a:p>
          <a:p>
            <a:pPr lvl="2">
              <a:buNone/>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Student Work</a:t>
            </a:r>
            <a:endParaRPr lang="en-US" dirty="0"/>
          </a:p>
        </p:txBody>
      </p:sp>
      <p:sp>
        <p:nvSpPr>
          <p:cNvPr id="10" name="Text Placeholder 9"/>
          <p:cNvSpPr>
            <a:spLocks noGrp="1"/>
          </p:cNvSpPr>
          <p:nvPr>
            <p:ph type="body" idx="1"/>
          </p:nvPr>
        </p:nvSpPr>
        <p:spPr/>
        <p:txBody>
          <a:bodyPr/>
          <a:lstStyle/>
          <a:p>
            <a:r>
              <a:rPr lang="en-US" dirty="0" smtClean="0"/>
              <a:t>Tanner</a:t>
            </a:r>
            <a:endParaRPr lang="en-US" dirty="0"/>
          </a:p>
        </p:txBody>
      </p:sp>
      <p:sp>
        <p:nvSpPr>
          <p:cNvPr id="11" name="Text Placeholder 10"/>
          <p:cNvSpPr>
            <a:spLocks noGrp="1"/>
          </p:cNvSpPr>
          <p:nvPr>
            <p:ph type="body" sz="half" idx="3"/>
          </p:nvPr>
        </p:nvSpPr>
        <p:spPr/>
        <p:txBody>
          <a:bodyPr/>
          <a:lstStyle/>
          <a:p>
            <a:r>
              <a:rPr lang="en-US" dirty="0" err="1" smtClean="0"/>
              <a:t>Mikaylah</a:t>
            </a:r>
            <a:endParaRPr lang="en-US" dirty="0"/>
          </a:p>
        </p:txBody>
      </p:sp>
      <p:sp>
        <p:nvSpPr>
          <p:cNvPr id="3" name="Content Placeholder 2"/>
          <p:cNvSpPr>
            <a:spLocks noGrp="1"/>
          </p:cNvSpPr>
          <p:nvPr>
            <p:ph sz="quarter" idx="2"/>
          </p:nvPr>
        </p:nvSpPr>
        <p:spPr/>
        <p:txBody>
          <a:bodyPr/>
          <a:lstStyle/>
          <a:p>
            <a:r>
              <a:rPr lang="en-US" dirty="0">
                <a:hlinkClick r:id="rId3"/>
              </a:rPr>
              <a:t>https://</a:t>
            </a:r>
            <a:r>
              <a:rPr lang="en-US" dirty="0" smtClean="0">
                <a:hlinkClick r:id="rId3"/>
              </a:rPr>
              <a:t>docs.google.com/a/wilkes.k12.nc.us/presentation/d/1vXdFtrGFI48PmwAeFAfgdjRHrjv-our5DjlEy6Iobws/edit#slide=id.p19</a:t>
            </a:r>
            <a:r>
              <a:rPr lang="en-US" dirty="0" smtClean="0"/>
              <a:t> </a:t>
            </a:r>
          </a:p>
          <a:p>
            <a:pPr>
              <a:buNone/>
            </a:pPr>
            <a:endParaRPr lang="en-US" dirty="0" smtClean="0"/>
          </a:p>
          <a:p>
            <a:pPr>
              <a:buNone/>
            </a:pPr>
            <a:endParaRPr lang="en-US" dirty="0"/>
          </a:p>
        </p:txBody>
      </p:sp>
      <p:sp>
        <p:nvSpPr>
          <p:cNvPr id="12" name="Content Placeholder 11"/>
          <p:cNvSpPr>
            <a:spLocks noGrp="1"/>
          </p:cNvSpPr>
          <p:nvPr>
            <p:ph sz="quarter" idx="4"/>
          </p:nvPr>
        </p:nvSpPr>
        <p:spPr/>
        <p:txBody>
          <a:bodyPr/>
          <a:lstStyle/>
          <a:p>
            <a:r>
              <a:rPr lang="en-US" dirty="0">
                <a:hlinkClick r:id="rId4"/>
              </a:rPr>
              <a:t>https://</a:t>
            </a:r>
            <a:r>
              <a:rPr lang="en-US" dirty="0" smtClean="0">
                <a:hlinkClick r:id="rId4"/>
              </a:rPr>
              <a:t>docs.google.com/a/wilkes.k12.nc.us/presentation/d/1OPpLg2j_ENfOAwlWq0mjlACL_MzGffQnz-Tmq4prGV8/edit#slide=id.p20</a:t>
            </a:r>
            <a:r>
              <a:rPr lang="en-US" dirty="0" smtClean="0"/>
              <a:t>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9000"/>
          </a:xfrm>
        </p:spPr>
        <p:txBody>
          <a:bodyPr/>
          <a:lstStyle/>
          <a:p>
            <a:r>
              <a:rPr lang="en-US" dirty="0" smtClean="0"/>
              <a:t>Field Trips</a:t>
            </a:r>
            <a:endParaRPr lang="en-US" dirty="0"/>
          </a:p>
        </p:txBody>
      </p:sp>
      <p:sp>
        <p:nvSpPr>
          <p:cNvPr id="3" name="Content Placeholder 2"/>
          <p:cNvSpPr>
            <a:spLocks noGrp="1"/>
          </p:cNvSpPr>
          <p:nvPr>
            <p:ph idx="1"/>
          </p:nvPr>
        </p:nvSpPr>
        <p:spPr/>
        <p:txBody>
          <a:bodyPr/>
          <a:lstStyle/>
          <a:p>
            <a:r>
              <a:rPr lang="en-US" dirty="0" smtClean="0"/>
              <a:t>We took field trips to both a two year college (Wilkes Community College) and to a four year university (Appalachian State) during the spring semester.</a:t>
            </a:r>
            <a:endParaRPr lang="en-US" dirty="0"/>
          </a:p>
        </p:txBody>
      </p:sp>
      <p:pic>
        <p:nvPicPr>
          <p:cNvPr id="4" name="Picture 3" descr="ASU.png"/>
          <p:cNvPicPr>
            <a:picLocks noChangeAspect="1"/>
          </p:cNvPicPr>
          <p:nvPr/>
        </p:nvPicPr>
        <p:blipFill>
          <a:blip r:embed="rId3" cstate="print"/>
          <a:stretch>
            <a:fillRect/>
          </a:stretch>
        </p:blipFill>
        <p:spPr>
          <a:xfrm>
            <a:off x="5486400" y="3657600"/>
            <a:ext cx="2571750" cy="2916000"/>
          </a:xfrm>
          <a:prstGeom prst="rect">
            <a:avLst/>
          </a:prstGeom>
        </p:spPr>
      </p:pic>
      <p:pic>
        <p:nvPicPr>
          <p:cNvPr id="5" name="Picture 4" descr="wcc.jpg"/>
          <p:cNvPicPr>
            <a:picLocks noChangeAspect="1"/>
          </p:cNvPicPr>
          <p:nvPr/>
        </p:nvPicPr>
        <p:blipFill>
          <a:blip r:embed="rId4" cstate="print"/>
          <a:stretch>
            <a:fillRect/>
          </a:stretch>
        </p:blipFill>
        <p:spPr>
          <a:xfrm>
            <a:off x="981075" y="3657600"/>
            <a:ext cx="2915956" cy="2819400"/>
          </a:xfrm>
          <a:prstGeom prst="rect">
            <a:avLst/>
          </a:prstGeom>
        </p:spPr>
      </p:pic>
      <p:pic>
        <p:nvPicPr>
          <p:cNvPr id="1026" name="Picture 2" descr="C:\Program Files\Microsoft Office\MEDIA\CAGCAT10\j0183328.wmf"/>
          <p:cNvPicPr>
            <a:picLocks noChangeAspect="1" noChangeArrowheads="1"/>
          </p:cNvPicPr>
          <p:nvPr/>
        </p:nvPicPr>
        <p:blipFill>
          <a:blip r:embed="rId5" cstate="print"/>
          <a:srcRect/>
          <a:stretch>
            <a:fillRect/>
          </a:stretch>
        </p:blipFill>
        <p:spPr bwMode="auto">
          <a:xfrm>
            <a:off x="6553200" y="1"/>
            <a:ext cx="1819275" cy="1600199"/>
          </a:xfrm>
          <a:prstGeom prst="rect">
            <a:avLst/>
          </a:prstGeom>
          <a:noFill/>
        </p:spPr>
      </p:pic>
      <p:pic>
        <p:nvPicPr>
          <p:cNvPr id="1027" name="Picture 3" descr="C:\Program Files\Microsoft Office\MEDIA\CAGCAT10\j0183328.wmf"/>
          <p:cNvPicPr>
            <a:picLocks noChangeAspect="1" noChangeArrowheads="1"/>
          </p:cNvPicPr>
          <p:nvPr/>
        </p:nvPicPr>
        <p:blipFill>
          <a:blip r:embed="rId5" cstate="print"/>
          <a:srcRect/>
          <a:stretch>
            <a:fillRect/>
          </a:stretch>
        </p:blipFill>
        <p:spPr bwMode="auto">
          <a:xfrm>
            <a:off x="1011238" y="30163"/>
            <a:ext cx="1806575" cy="157003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normAutofit/>
          </a:bodyPr>
          <a:lstStyle/>
          <a:p>
            <a:pPr algn="ctr"/>
            <a:r>
              <a:rPr lang="en-US" sz="3600" dirty="0" smtClean="0"/>
              <a:t>Why Test?</a:t>
            </a:r>
            <a:endParaRPr lang="en-US" sz="3600" dirty="0"/>
          </a:p>
        </p:txBody>
      </p:sp>
      <p:sp>
        <p:nvSpPr>
          <p:cNvPr id="4" name="Text Placeholder 3"/>
          <p:cNvSpPr>
            <a:spLocks noGrp="1"/>
          </p:cNvSpPr>
          <p:nvPr>
            <p:ph type="body" idx="2"/>
          </p:nvPr>
        </p:nvSpPr>
        <p:spPr>
          <a:xfrm>
            <a:off x="685800" y="1081824"/>
            <a:ext cx="2514600" cy="4925275"/>
          </a:xfrm>
        </p:spPr>
        <p:txBody>
          <a:bodyPr>
            <a:noAutofit/>
          </a:bodyPr>
          <a:lstStyle/>
          <a:p>
            <a:pPr marL="342900" indent="-342900">
              <a:buFont typeface="Arial" pitchFamily="34" charset="0"/>
              <a:buChar char="•"/>
            </a:pPr>
            <a:r>
              <a:rPr lang="en-US" sz="2000" dirty="0" smtClean="0"/>
              <a:t>Match high school courses with abilities and interests</a:t>
            </a:r>
          </a:p>
          <a:p>
            <a:pPr marL="342900" indent="-342900">
              <a:buFont typeface="Arial" pitchFamily="34" charset="0"/>
              <a:buChar char="•"/>
            </a:pPr>
            <a:r>
              <a:rPr lang="en-US" sz="2000" dirty="0" smtClean="0"/>
              <a:t>Assist with identifying academic areas that need improvement.</a:t>
            </a:r>
          </a:p>
          <a:p>
            <a:pPr marL="342900" indent="-342900">
              <a:buFont typeface="Arial" pitchFamily="34" charset="0"/>
              <a:buChar char="•"/>
            </a:pPr>
            <a:r>
              <a:rPr lang="en-US" sz="2000" dirty="0" smtClean="0"/>
              <a:t>Identify careers of interest and match which subjects are critical to those careers.</a:t>
            </a:r>
          </a:p>
          <a:p>
            <a:pPr marL="342900" indent="-342900">
              <a:buFont typeface="Arial" pitchFamily="34" charset="0"/>
              <a:buChar char="•"/>
            </a:pPr>
            <a:r>
              <a:rPr lang="en-US" sz="2000" dirty="0" smtClean="0"/>
              <a:t>Provide feedback to teachers.</a:t>
            </a:r>
            <a:endParaRPr lang="en-US" sz="2000" dirty="0"/>
          </a:p>
        </p:txBody>
      </p:sp>
      <p:pic>
        <p:nvPicPr>
          <p:cNvPr id="5" name="Content Placeholder 4" descr="IMG_0339.jpg"/>
          <p:cNvPicPr>
            <a:picLocks noGrp="1" noChangeAspect="1"/>
          </p:cNvPicPr>
          <p:nvPr>
            <p:ph sz="half" idx="1"/>
          </p:nvPr>
        </p:nvPicPr>
        <p:blipFill>
          <a:blip r:embed="rId3" cstate="print"/>
          <a:stretch>
            <a:fillRect/>
          </a:stretch>
        </p:blipFill>
        <p:spPr>
          <a:xfrm>
            <a:off x="3575050" y="1300363"/>
            <a:ext cx="5111750" cy="3798487"/>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Wilkes Community College</a:t>
            </a:r>
            <a:endParaRPr lang="en-US" dirty="0"/>
          </a:p>
        </p:txBody>
      </p:sp>
      <p:sp>
        <p:nvSpPr>
          <p:cNvPr id="3" name="Content Placeholder 2"/>
          <p:cNvSpPr>
            <a:spLocks noGrp="1"/>
          </p:cNvSpPr>
          <p:nvPr>
            <p:ph idx="1"/>
          </p:nvPr>
        </p:nvSpPr>
        <p:spPr>
          <a:xfrm>
            <a:off x="457200" y="2590800"/>
            <a:ext cx="8229600" cy="3886200"/>
          </a:xfrm>
        </p:spPr>
        <p:txBody>
          <a:bodyPr>
            <a:normAutofit lnSpcReduction="10000"/>
          </a:bodyPr>
          <a:lstStyle/>
          <a:p>
            <a:pPr lvl="1" algn="ctr">
              <a:buNone/>
            </a:pPr>
            <a:r>
              <a:rPr lang="en-US" b="1" dirty="0" smtClean="0"/>
              <a:t>Student Success Program Visits</a:t>
            </a:r>
          </a:p>
          <a:p>
            <a:pPr lvl="1" algn="ctr">
              <a:buNone/>
            </a:pPr>
            <a:r>
              <a:rPr lang="en-US" dirty="0" smtClean="0"/>
              <a:t>9:00 AM to 2:00 PM</a:t>
            </a:r>
          </a:p>
          <a:p>
            <a:pPr lvl="1" algn="ctr">
              <a:buNone/>
            </a:pPr>
            <a:r>
              <a:rPr lang="en-US" dirty="0" smtClean="0"/>
              <a:t>Lunch 11:30 to 12:30 </a:t>
            </a:r>
          </a:p>
          <a:p>
            <a:pPr lvl="1" algn="ctr">
              <a:buNone/>
            </a:pPr>
            <a:r>
              <a:rPr lang="en-US" dirty="0" smtClean="0"/>
              <a:t>East/North – March 16</a:t>
            </a:r>
          </a:p>
          <a:p>
            <a:pPr lvl="1" algn="ctr">
              <a:buNone/>
            </a:pPr>
            <a:r>
              <a:rPr lang="en-US" dirty="0" smtClean="0"/>
              <a:t>9 students    Electronics </a:t>
            </a:r>
          </a:p>
          <a:p>
            <a:pPr lvl="1" algn="ctr">
              <a:buNone/>
            </a:pPr>
            <a:r>
              <a:rPr lang="en-US" dirty="0" smtClean="0"/>
              <a:t>8 students     21 Point Vehicle Inspection</a:t>
            </a:r>
          </a:p>
          <a:p>
            <a:pPr lvl="1" algn="ctr">
              <a:buNone/>
            </a:pPr>
            <a:r>
              <a:rPr lang="en-US" dirty="0" smtClean="0"/>
              <a:t>10 students     Creative Activities with Children</a:t>
            </a:r>
          </a:p>
          <a:p>
            <a:pPr lvl="1" algn="ctr">
              <a:buNone/>
            </a:pPr>
            <a:r>
              <a:rPr lang="en-US" dirty="0" smtClean="0"/>
              <a:t>5 students     Simulation and Gaming</a:t>
            </a:r>
          </a:p>
          <a:p>
            <a:pPr lvl="1" algn="ctr">
              <a:buNone/>
            </a:pPr>
            <a:r>
              <a:rPr lang="en-US" dirty="0" smtClean="0"/>
              <a:t>10 students     Run the Office</a:t>
            </a:r>
            <a:endParaRPr lang="en-US" dirty="0"/>
          </a:p>
        </p:txBody>
      </p:sp>
      <p:pic>
        <p:nvPicPr>
          <p:cNvPr id="4" name="Picture 3" descr="wcc2.jpg"/>
          <p:cNvPicPr>
            <a:picLocks noChangeAspect="1"/>
          </p:cNvPicPr>
          <p:nvPr/>
        </p:nvPicPr>
        <p:blipFill>
          <a:blip r:embed="rId3" cstate="print"/>
          <a:stretch>
            <a:fillRect/>
          </a:stretch>
        </p:blipFill>
        <p:spPr>
          <a:xfrm>
            <a:off x="2743200" y="1143000"/>
            <a:ext cx="3810000" cy="13716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Appalachian State</a:t>
            </a:r>
            <a:endParaRPr lang="en-US" dirty="0"/>
          </a:p>
        </p:txBody>
      </p:sp>
      <p:sp>
        <p:nvSpPr>
          <p:cNvPr id="3" name="Content Placeholder 2"/>
          <p:cNvSpPr>
            <a:spLocks noGrp="1"/>
          </p:cNvSpPr>
          <p:nvPr>
            <p:ph idx="1"/>
          </p:nvPr>
        </p:nvSpPr>
        <p:spPr>
          <a:xfrm>
            <a:off x="457200" y="1600200"/>
            <a:ext cx="6400800" cy="4876800"/>
          </a:xfrm>
        </p:spPr>
        <p:txBody>
          <a:bodyPr>
            <a:normAutofit fontScale="92500" lnSpcReduction="20000"/>
          </a:bodyPr>
          <a:lstStyle/>
          <a:p>
            <a:pPr>
              <a:buNone/>
            </a:pPr>
            <a:r>
              <a:rPr lang="en-US" dirty="0" smtClean="0"/>
              <a:t>8:00-9:00 		Travel time to ASU</a:t>
            </a:r>
          </a:p>
          <a:p>
            <a:pPr>
              <a:buNone/>
            </a:pPr>
            <a:r>
              <a:rPr lang="en-US" dirty="0" smtClean="0"/>
              <a:t>9:00-10:30 		Admissions Presentation</a:t>
            </a:r>
          </a:p>
          <a:p>
            <a:pPr lvl="6"/>
            <a:r>
              <a:rPr lang="en-US" dirty="0" smtClean="0"/>
              <a:t>Admission criteria/tuition</a:t>
            </a:r>
          </a:p>
          <a:p>
            <a:pPr lvl="6"/>
            <a:r>
              <a:rPr lang="en-US" dirty="0" smtClean="0"/>
              <a:t>Financial Aid</a:t>
            </a:r>
          </a:p>
          <a:p>
            <a:pPr lvl="6"/>
            <a:r>
              <a:rPr lang="en-US" dirty="0" smtClean="0"/>
              <a:t>Athletic programs</a:t>
            </a:r>
          </a:p>
          <a:p>
            <a:pPr lvl="6"/>
            <a:r>
              <a:rPr lang="en-US" dirty="0" smtClean="0"/>
              <a:t>College Life</a:t>
            </a:r>
          </a:p>
          <a:p>
            <a:pPr lvl="6"/>
            <a:r>
              <a:rPr lang="en-US" dirty="0" smtClean="0"/>
              <a:t>Programs of Study</a:t>
            </a:r>
          </a:p>
          <a:p>
            <a:pPr lvl="6"/>
            <a:r>
              <a:rPr lang="en-US" dirty="0" smtClean="0"/>
              <a:t>Housing</a:t>
            </a:r>
          </a:p>
          <a:p>
            <a:pPr>
              <a:buNone/>
            </a:pPr>
            <a:r>
              <a:rPr lang="en-US" dirty="0" smtClean="0"/>
              <a:t>10:30-11:30 		Campus Tour </a:t>
            </a:r>
          </a:p>
          <a:p>
            <a:pPr lvl="6"/>
            <a:r>
              <a:rPr lang="en-US" dirty="0" smtClean="0"/>
              <a:t>Led by Student Ambassadors</a:t>
            </a:r>
          </a:p>
          <a:p>
            <a:pPr>
              <a:buNone/>
            </a:pPr>
            <a:r>
              <a:rPr lang="en-US" dirty="0" smtClean="0"/>
              <a:t>11:30-12:00		Student Life </a:t>
            </a:r>
          </a:p>
          <a:p>
            <a:pPr>
              <a:buNone/>
            </a:pPr>
            <a:r>
              <a:rPr lang="en-US" dirty="0" smtClean="0"/>
              <a:t>				Access Panel</a:t>
            </a:r>
          </a:p>
          <a:p>
            <a:pPr>
              <a:buNone/>
            </a:pPr>
            <a:r>
              <a:rPr lang="en-US" dirty="0" smtClean="0"/>
              <a:t>12:15-1:15 		Lunch in Cafeteria</a:t>
            </a:r>
          </a:p>
          <a:p>
            <a:pPr>
              <a:buNone/>
            </a:pPr>
            <a:r>
              <a:rPr lang="en-US" dirty="0" smtClean="0"/>
              <a:t>1:15			Depart Campus</a:t>
            </a:r>
          </a:p>
          <a:p>
            <a:pPr lvl="6">
              <a:buNone/>
            </a:pPr>
            <a:endParaRPr lang="en-US" dirty="0" smtClean="0"/>
          </a:p>
          <a:p>
            <a:pPr lvl="6">
              <a:buNone/>
            </a:pPr>
            <a:endParaRPr lang="en-US" dirty="0" smtClean="0"/>
          </a:p>
        </p:txBody>
      </p:sp>
      <p:pic>
        <p:nvPicPr>
          <p:cNvPr id="4" name="Picture 3" descr="asu2.bmp"/>
          <p:cNvPicPr>
            <a:picLocks noChangeAspect="1"/>
          </p:cNvPicPr>
          <p:nvPr/>
        </p:nvPicPr>
        <p:blipFill>
          <a:blip r:embed="rId3" cstate="print"/>
          <a:stretch>
            <a:fillRect/>
          </a:stretch>
        </p:blipFill>
        <p:spPr>
          <a:xfrm>
            <a:off x="6324600" y="2438400"/>
            <a:ext cx="2390476" cy="3124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Landing the Job</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914400"/>
          </a:xfrm>
        </p:spPr>
        <p:txBody>
          <a:bodyPr/>
          <a:lstStyle/>
          <a:p>
            <a:r>
              <a:rPr lang="en-US" dirty="0" smtClean="0"/>
              <a:t>Job Search</a:t>
            </a:r>
            <a:endParaRPr lang="en-US" dirty="0"/>
          </a:p>
        </p:txBody>
      </p:sp>
      <p:sp>
        <p:nvSpPr>
          <p:cNvPr id="3" name="Subtitle 2"/>
          <p:cNvSpPr>
            <a:spLocks noGrp="1"/>
          </p:cNvSpPr>
          <p:nvPr>
            <p:ph type="subTitle" idx="1"/>
          </p:nvPr>
        </p:nvSpPr>
        <p:spPr>
          <a:xfrm>
            <a:off x="381000" y="1752600"/>
            <a:ext cx="8001000" cy="2971800"/>
          </a:xfrm>
        </p:spPr>
        <p:txBody>
          <a:bodyPr>
            <a:normAutofit lnSpcReduction="10000"/>
          </a:bodyPr>
          <a:lstStyle/>
          <a:p>
            <a:r>
              <a:rPr lang="en-US" sz="3600" dirty="0" smtClean="0">
                <a:solidFill>
                  <a:schemeClr val="tx1"/>
                </a:solidFill>
              </a:rPr>
              <a:t>How do you start looking for a job?</a:t>
            </a:r>
          </a:p>
          <a:p>
            <a:pPr lvl="2" algn="l">
              <a:buFont typeface="Arial" pitchFamily="34" charset="0"/>
              <a:buChar char="•"/>
            </a:pPr>
            <a:r>
              <a:rPr lang="en-US" sz="3200" dirty="0" smtClean="0">
                <a:solidFill>
                  <a:schemeClr val="tx1"/>
                </a:solidFill>
              </a:rPr>
              <a:t>Newspapers</a:t>
            </a:r>
          </a:p>
          <a:p>
            <a:pPr lvl="2" algn="l">
              <a:buFont typeface="Arial" pitchFamily="34" charset="0"/>
              <a:buChar char="•"/>
            </a:pPr>
            <a:r>
              <a:rPr lang="en-US" sz="3200" dirty="0" smtClean="0">
                <a:solidFill>
                  <a:schemeClr val="tx1"/>
                </a:solidFill>
              </a:rPr>
              <a:t>Internet</a:t>
            </a:r>
          </a:p>
          <a:p>
            <a:pPr lvl="2" algn="l">
              <a:buFont typeface="Arial" pitchFamily="34" charset="0"/>
              <a:buChar char="•"/>
            </a:pPr>
            <a:r>
              <a:rPr lang="en-US" sz="3200" dirty="0" smtClean="0">
                <a:solidFill>
                  <a:schemeClr val="tx1"/>
                </a:solidFill>
              </a:rPr>
              <a:t>Networking</a:t>
            </a:r>
          </a:p>
          <a:p>
            <a:pPr lvl="2" algn="l">
              <a:buFont typeface="Arial" pitchFamily="34" charset="0"/>
              <a:buChar char="•"/>
            </a:pPr>
            <a:r>
              <a:rPr lang="en-US" sz="3200" dirty="0" smtClean="0">
                <a:solidFill>
                  <a:schemeClr val="tx1"/>
                </a:solidFill>
              </a:rPr>
              <a:t>Door-to-door</a:t>
            </a:r>
          </a:p>
          <a:p>
            <a:pPr>
              <a:buFont typeface="Arial" pitchFamily="34" charset="0"/>
              <a:buChar char="•"/>
            </a:pPr>
            <a:endParaRPr lang="en-US" dirty="0">
              <a:solidFill>
                <a:schemeClr val="tx1"/>
              </a:solidFill>
            </a:endParaRPr>
          </a:p>
        </p:txBody>
      </p:sp>
      <p:pic>
        <p:nvPicPr>
          <p:cNvPr id="1026" name="Picture 2" descr="C:\Documents and Settings\duncant\Local Settings\Temporary Internet Files\Content.IE5\TCSJGNNG\MC900389482[1].wmf"/>
          <p:cNvPicPr>
            <a:picLocks noChangeAspect="1" noChangeArrowheads="1"/>
          </p:cNvPicPr>
          <p:nvPr/>
        </p:nvPicPr>
        <p:blipFill>
          <a:blip r:embed="rId3" cstate="print"/>
          <a:srcRect/>
          <a:stretch>
            <a:fillRect/>
          </a:stretch>
        </p:blipFill>
        <p:spPr bwMode="auto">
          <a:xfrm>
            <a:off x="4648200" y="2982129"/>
            <a:ext cx="3744468" cy="309924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the job you are applying for:</a:t>
            </a:r>
            <a:endParaRPr lang="en-US" dirty="0"/>
          </a:p>
        </p:txBody>
      </p:sp>
      <p:sp>
        <p:nvSpPr>
          <p:cNvPr id="3" name="Content Placeholder 2"/>
          <p:cNvSpPr>
            <a:spLocks noGrp="1"/>
          </p:cNvSpPr>
          <p:nvPr>
            <p:ph idx="1"/>
          </p:nvPr>
        </p:nvSpPr>
        <p:spPr/>
        <p:txBody>
          <a:bodyPr/>
          <a:lstStyle/>
          <a:p>
            <a:r>
              <a:rPr lang="en-US" dirty="0" smtClean="0"/>
              <a:t>Be familiar with the skills necessary to qualify for the job.</a:t>
            </a:r>
          </a:p>
          <a:p>
            <a:r>
              <a:rPr lang="en-US" dirty="0" smtClean="0"/>
              <a:t>Be familiar with the company.</a:t>
            </a:r>
          </a:p>
          <a:p>
            <a:r>
              <a:rPr lang="en-US" dirty="0" smtClean="0"/>
              <a:t>Know or understand what you may be asked to do.</a:t>
            </a:r>
            <a:endParaRPr lang="en-US" dirty="0"/>
          </a:p>
        </p:txBody>
      </p:sp>
      <p:pic>
        <p:nvPicPr>
          <p:cNvPr id="2050" name="Picture 2" descr="C:\Documents and Settings\duncant\Local Settings\Temporary Internet Files\Content.IE5\QQM8M9GP\MC900060151[1].wmf"/>
          <p:cNvPicPr>
            <a:picLocks noChangeAspect="1" noChangeArrowheads="1"/>
          </p:cNvPicPr>
          <p:nvPr/>
        </p:nvPicPr>
        <p:blipFill>
          <a:blip r:embed="rId3" cstate="print"/>
          <a:srcRect/>
          <a:stretch>
            <a:fillRect/>
          </a:stretch>
        </p:blipFill>
        <p:spPr bwMode="auto">
          <a:xfrm>
            <a:off x="5105400" y="3733800"/>
            <a:ext cx="3429000" cy="303187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Job Application</a:t>
            </a:r>
            <a:endParaRPr lang="en-US" dirty="0"/>
          </a:p>
        </p:txBody>
      </p:sp>
      <p:sp>
        <p:nvSpPr>
          <p:cNvPr id="3" name="Content Placeholder 2"/>
          <p:cNvSpPr>
            <a:spLocks noGrp="1"/>
          </p:cNvSpPr>
          <p:nvPr>
            <p:ph idx="1"/>
          </p:nvPr>
        </p:nvSpPr>
        <p:spPr>
          <a:xfrm>
            <a:off x="457200" y="1371600"/>
            <a:ext cx="8229600" cy="5105400"/>
          </a:xfrm>
        </p:spPr>
        <p:txBody>
          <a:bodyPr/>
          <a:lstStyle/>
          <a:p>
            <a:r>
              <a:rPr lang="en-US" dirty="0" smtClean="0"/>
              <a:t>Sample Application</a:t>
            </a:r>
          </a:p>
          <a:p>
            <a:pPr lvl="1"/>
            <a:r>
              <a:rPr lang="en-US" dirty="0" smtClean="0"/>
              <a:t>Understanding the information that an employer wants to know.</a:t>
            </a:r>
          </a:p>
          <a:p>
            <a:pPr lvl="1"/>
            <a:r>
              <a:rPr lang="en-US" dirty="0" smtClean="0"/>
              <a:t>Areas in the application that students have difficulty completing:</a:t>
            </a:r>
          </a:p>
          <a:p>
            <a:pPr lvl="2"/>
            <a:r>
              <a:rPr lang="en-US" dirty="0" smtClean="0"/>
              <a:t>References</a:t>
            </a:r>
          </a:p>
          <a:p>
            <a:pPr lvl="2"/>
            <a:r>
              <a:rPr lang="en-US" dirty="0" smtClean="0"/>
              <a:t>Phone Numbers </a:t>
            </a:r>
          </a:p>
          <a:p>
            <a:pPr lvl="2"/>
            <a:r>
              <a:rPr lang="en-US" dirty="0" smtClean="0"/>
              <a:t>Dates</a:t>
            </a:r>
          </a:p>
          <a:p>
            <a:pPr lvl="2"/>
            <a:r>
              <a:rPr lang="en-US" dirty="0" smtClean="0"/>
              <a:t>Matching skills with the job they are applying for</a:t>
            </a:r>
          </a:p>
          <a:p>
            <a:pPr lvl="2">
              <a:buNone/>
            </a:pPr>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the Interview</a:t>
            </a:r>
            <a:endParaRPr lang="en-US" dirty="0"/>
          </a:p>
        </p:txBody>
      </p:sp>
      <p:sp>
        <p:nvSpPr>
          <p:cNvPr id="3" name="Content Placeholder 2"/>
          <p:cNvSpPr>
            <a:spLocks noGrp="1"/>
          </p:cNvSpPr>
          <p:nvPr>
            <p:ph idx="1"/>
          </p:nvPr>
        </p:nvSpPr>
        <p:spPr/>
        <p:txBody>
          <a:bodyPr/>
          <a:lstStyle/>
          <a:p>
            <a:r>
              <a:rPr lang="en-US" dirty="0" smtClean="0"/>
              <a:t>What do you wear to an interview?</a:t>
            </a:r>
          </a:p>
          <a:p>
            <a:pPr lvl="1"/>
            <a:r>
              <a:rPr lang="en-US" dirty="0" smtClean="0"/>
              <a:t>Tips for dressing well</a:t>
            </a:r>
          </a:p>
          <a:p>
            <a:pPr lvl="2"/>
            <a:r>
              <a:rPr lang="en-US" dirty="0" smtClean="0"/>
              <a:t>Dress length</a:t>
            </a:r>
          </a:p>
          <a:p>
            <a:pPr lvl="2"/>
            <a:r>
              <a:rPr lang="en-US" dirty="0" smtClean="0"/>
              <a:t>Collared shirts</a:t>
            </a:r>
          </a:p>
          <a:p>
            <a:pPr lvl="1"/>
            <a:r>
              <a:rPr lang="en-US" dirty="0" smtClean="0"/>
              <a:t>Reviewing those things you do not do is very helpful!</a:t>
            </a:r>
          </a:p>
          <a:p>
            <a:pPr lvl="2"/>
            <a:r>
              <a:rPr lang="en-US" dirty="0" smtClean="0"/>
              <a:t>Do not wear too much cologne or perfume</a:t>
            </a:r>
          </a:p>
          <a:p>
            <a:pPr lvl="2"/>
            <a:r>
              <a:rPr lang="en-US" dirty="0" smtClean="0"/>
              <a:t>Do not wear too much make-up</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Interview</a:t>
            </a:r>
            <a:endParaRPr lang="en-US" dirty="0"/>
          </a:p>
        </p:txBody>
      </p:sp>
      <p:sp>
        <p:nvSpPr>
          <p:cNvPr id="3" name="Content Placeholder 2"/>
          <p:cNvSpPr>
            <a:spLocks noGrp="1"/>
          </p:cNvSpPr>
          <p:nvPr>
            <p:ph idx="1"/>
          </p:nvPr>
        </p:nvSpPr>
        <p:spPr/>
        <p:txBody>
          <a:bodyPr/>
          <a:lstStyle/>
          <a:p>
            <a:r>
              <a:rPr lang="en-US" dirty="0" smtClean="0"/>
              <a:t>First impressions are lasting impressions</a:t>
            </a:r>
          </a:p>
          <a:p>
            <a:r>
              <a:rPr lang="en-US" dirty="0" smtClean="0"/>
              <a:t>Arriving on time means being a few minutes early</a:t>
            </a:r>
          </a:p>
          <a:p>
            <a:r>
              <a:rPr lang="en-US" dirty="0" smtClean="0"/>
              <a:t>Shaking hands</a:t>
            </a:r>
          </a:p>
          <a:p>
            <a:r>
              <a:rPr lang="en-US" dirty="0" smtClean="0"/>
              <a:t>Eye Contact</a:t>
            </a:r>
          </a:p>
          <a:p>
            <a:r>
              <a:rPr lang="en-US" dirty="0" smtClean="0"/>
              <a:t>Introducing yourself</a:t>
            </a:r>
          </a:p>
          <a:p>
            <a:r>
              <a:rPr lang="en-US" dirty="0" smtClean="0"/>
              <a:t>Answering questions with responses other than “yes” or “no”</a:t>
            </a:r>
          </a:p>
          <a:p>
            <a:pPr>
              <a:buNone/>
            </a:pPr>
            <a:endParaRPr lang="en-US" dirty="0"/>
          </a:p>
        </p:txBody>
      </p:sp>
      <p:pic>
        <p:nvPicPr>
          <p:cNvPr id="3074" name="Picture 2" descr="C:\Documents and Settings\duncant\Local Settings\Temporary Internet Files\Content.IE5\2ZBGOURS\MC900060144[1].wmf"/>
          <p:cNvPicPr>
            <a:picLocks noChangeAspect="1" noChangeArrowheads="1"/>
          </p:cNvPicPr>
          <p:nvPr/>
        </p:nvPicPr>
        <p:blipFill>
          <a:blip r:embed="rId3" cstate="print"/>
          <a:srcRect/>
          <a:stretch>
            <a:fillRect/>
          </a:stretch>
        </p:blipFill>
        <p:spPr bwMode="auto">
          <a:xfrm>
            <a:off x="5410200" y="2971800"/>
            <a:ext cx="2590800" cy="180342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Should You Take to the Interview</a:t>
            </a:r>
            <a:endParaRPr lang="en-US" dirty="0"/>
          </a:p>
        </p:txBody>
      </p:sp>
      <p:sp>
        <p:nvSpPr>
          <p:cNvPr id="3" name="Content Placeholder 2"/>
          <p:cNvSpPr>
            <a:spLocks noGrp="1"/>
          </p:cNvSpPr>
          <p:nvPr>
            <p:ph idx="1"/>
          </p:nvPr>
        </p:nvSpPr>
        <p:spPr/>
        <p:txBody>
          <a:bodyPr>
            <a:normAutofit lnSpcReduction="10000"/>
          </a:bodyPr>
          <a:lstStyle/>
          <a:p>
            <a:r>
              <a:rPr lang="en-US" dirty="0"/>
              <a:t>Carry a small folder with the following items:</a:t>
            </a:r>
          </a:p>
          <a:p>
            <a:endParaRPr lang="en-US" dirty="0"/>
          </a:p>
          <a:p>
            <a:endParaRPr lang="en-US" dirty="0"/>
          </a:p>
          <a:p>
            <a:r>
              <a:rPr lang="en-US" dirty="0"/>
              <a:t>Copies of your resume </a:t>
            </a:r>
          </a:p>
          <a:p>
            <a:endParaRPr lang="en-US" dirty="0"/>
          </a:p>
          <a:p>
            <a:r>
              <a:rPr lang="en-US" dirty="0"/>
              <a:t>Copies of letters of recommendations.</a:t>
            </a:r>
          </a:p>
          <a:p>
            <a:endParaRPr lang="en-US" dirty="0"/>
          </a:p>
          <a:p>
            <a:r>
              <a:rPr lang="en-US" dirty="0"/>
              <a:t>A copy of the application.</a:t>
            </a:r>
          </a:p>
          <a:p>
            <a:endParaRPr lang="en-US" dirty="0"/>
          </a:p>
          <a:p>
            <a:r>
              <a:rPr lang="en-US" dirty="0"/>
              <a:t>Pen and paper to take notes.</a:t>
            </a:r>
          </a:p>
          <a:p>
            <a:endParaRPr lang="en-US" dirty="0"/>
          </a:p>
          <a:p>
            <a:endParaRPr lang="en-US" dirty="0"/>
          </a:p>
        </p:txBody>
      </p:sp>
      <p:pic>
        <p:nvPicPr>
          <p:cNvPr id="4099" name="Picture 3" descr="C:\Documents and Settings\duncant\Local Settings\Temporary Internet Files\Content.IE5\2ZBGOURS\MC900432636[1].png"/>
          <p:cNvPicPr>
            <a:picLocks noChangeAspect="1" noChangeArrowheads="1"/>
          </p:cNvPicPr>
          <p:nvPr/>
        </p:nvPicPr>
        <p:blipFill>
          <a:blip r:embed="rId3" cstate="print"/>
          <a:srcRect/>
          <a:stretch>
            <a:fillRect/>
          </a:stretch>
        </p:blipFill>
        <p:spPr bwMode="auto">
          <a:xfrm>
            <a:off x="6248400" y="4184176"/>
            <a:ext cx="2669275" cy="266927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Interviews</a:t>
            </a:r>
            <a:endParaRPr lang="en-US" dirty="0"/>
          </a:p>
        </p:txBody>
      </p:sp>
      <p:sp>
        <p:nvSpPr>
          <p:cNvPr id="3" name="Content Placeholder 2"/>
          <p:cNvSpPr>
            <a:spLocks noGrp="1"/>
          </p:cNvSpPr>
          <p:nvPr>
            <p:ph idx="1"/>
          </p:nvPr>
        </p:nvSpPr>
        <p:spPr/>
        <p:txBody>
          <a:bodyPr/>
          <a:lstStyle/>
          <a:p>
            <a:r>
              <a:rPr lang="en-US" dirty="0" smtClean="0"/>
              <a:t>Setting up a practice site in the classroom.</a:t>
            </a:r>
          </a:p>
          <a:p>
            <a:r>
              <a:rPr lang="en-US" dirty="0" smtClean="0"/>
              <a:t>Letting students take turns as the employer and applicant</a:t>
            </a:r>
          </a:p>
          <a:p>
            <a:r>
              <a:rPr lang="en-US" dirty="0" smtClean="0"/>
              <a:t>Video each interview and watch them as a class.</a:t>
            </a:r>
          </a:p>
          <a:p>
            <a:r>
              <a:rPr lang="en-US" dirty="0" smtClean="0"/>
              <a:t>Practice makes perfect </a:t>
            </a:r>
            <a:endParaRPr lang="en-US" dirty="0"/>
          </a:p>
        </p:txBody>
      </p:sp>
      <p:pic>
        <p:nvPicPr>
          <p:cNvPr id="5122" name="Picture 2" descr="C:\Documents and Settings\duncant\Local Settings\Temporary Internet Files\Content.IE5\QQM8M9GP\MC900089010[1].wmf"/>
          <p:cNvPicPr>
            <a:picLocks noChangeAspect="1" noChangeArrowheads="1"/>
          </p:cNvPicPr>
          <p:nvPr/>
        </p:nvPicPr>
        <p:blipFill>
          <a:blip r:embed="rId3" cstate="print"/>
          <a:srcRect/>
          <a:stretch>
            <a:fillRect/>
          </a:stretch>
        </p:blipFill>
        <p:spPr bwMode="auto">
          <a:xfrm>
            <a:off x="5486400" y="4114801"/>
            <a:ext cx="3200400" cy="236327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8595" y="1417638"/>
            <a:ext cx="6116129" cy="447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57200" y="274638"/>
            <a:ext cx="8229600" cy="1143000"/>
          </a:xfrm>
          <a:prstGeom prst="rect">
            <a:avLst/>
          </a:prstGeom>
        </p:spPr>
        <p:txBody>
          <a:bodyPr>
            <a:noAutofit/>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3600" smtClean="0"/>
              <a:t>Utilizing Results</a:t>
            </a:r>
            <a:endParaRPr lang="en-US" sz="3600" dirty="0"/>
          </a:p>
        </p:txBody>
      </p:sp>
      <p:sp>
        <p:nvSpPr>
          <p:cNvPr id="2" name="TextBox 1"/>
          <p:cNvSpPr txBox="1"/>
          <p:nvPr/>
        </p:nvSpPr>
        <p:spPr>
          <a:xfrm>
            <a:off x="152400" y="1417638"/>
            <a:ext cx="2590800" cy="2400657"/>
          </a:xfrm>
          <a:prstGeom prst="rect">
            <a:avLst/>
          </a:prstGeom>
          <a:noFill/>
        </p:spPr>
        <p:txBody>
          <a:bodyPr wrap="square" rtlCol="0">
            <a:spAutoFit/>
          </a:bodyPr>
          <a:lstStyle/>
          <a:p>
            <a:pPr marL="342900" indent="-342900">
              <a:buFont typeface="Wingdings" panose="05000000000000000000" pitchFamily="2" charset="2"/>
              <a:buChar char="q"/>
            </a:pPr>
            <a:r>
              <a:rPr lang="en-US" sz="2200" dirty="0" smtClean="0"/>
              <a:t>Early </a:t>
            </a:r>
            <a:r>
              <a:rPr lang="en-US" sz="2200" dirty="0"/>
              <a:t>identification of academic risks.</a:t>
            </a:r>
          </a:p>
          <a:p>
            <a:pPr marL="342900" indent="-342900">
              <a:buFont typeface="Wingdings" panose="05000000000000000000" pitchFamily="2" charset="2"/>
              <a:buChar char="q"/>
            </a:pPr>
            <a:r>
              <a:rPr lang="en-US" sz="2200" dirty="0"/>
              <a:t>Builds strength for college readiness</a:t>
            </a:r>
          </a:p>
          <a:p>
            <a:pPr marL="342900" indent="-342900"/>
            <a:endParaRPr lang="en-US" dirty="0"/>
          </a:p>
        </p:txBody>
      </p:sp>
    </p:spTree>
    <p:extLst>
      <p:ext uri="{BB962C8B-B14F-4D97-AF65-F5344CB8AC3E}">
        <p14:creationId xmlns:p14="http://schemas.microsoft.com/office/powerpoint/2010/main" val="162231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Interview</a:t>
            </a:r>
            <a:endParaRPr lang="en-US" dirty="0"/>
          </a:p>
        </p:txBody>
      </p:sp>
      <p:sp>
        <p:nvSpPr>
          <p:cNvPr id="3" name="Content Placeholder 2"/>
          <p:cNvSpPr>
            <a:spLocks noGrp="1"/>
          </p:cNvSpPr>
          <p:nvPr>
            <p:ph idx="1"/>
          </p:nvPr>
        </p:nvSpPr>
        <p:spPr/>
        <p:txBody>
          <a:bodyPr/>
          <a:lstStyle/>
          <a:p>
            <a:r>
              <a:rPr lang="en-US" dirty="0" smtClean="0"/>
              <a:t>Students video tape their interviews, critique them, and then try again.</a:t>
            </a:r>
          </a:p>
          <a:p>
            <a:endParaRPr lang="en-US" dirty="0" smtClean="0"/>
          </a:p>
          <a:p>
            <a:r>
              <a:rPr lang="en-US" dirty="0" smtClean="0"/>
              <a:t>Add video interview as sample</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Letter</a:t>
            </a:r>
            <a:endParaRPr lang="en-US" dirty="0"/>
          </a:p>
        </p:txBody>
      </p:sp>
      <p:sp>
        <p:nvSpPr>
          <p:cNvPr id="3" name="Content Placeholder 2"/>
          <p:cNvSpPr>
            <a:spLocks noGrp="1"/>
          </p:cNvSpPr>
          <p:nvPr>
            <p:ph idx="1"/>
          </p:nvPr>
        </p:nvSpPr>
        <p:spPr/>
        <p:txBody>
          <a:bodyPr/>
          <a:lstStyle/>
          <a:p>
            <a:r>
              <a:rPr lang="en-US" dirty="0" smtClean="0"/>
              <a:t>It should express the reason for your interest in the job</a:t>
            </a:r>
          </a:p>
          <a:p>
            <a:r>
              <a:rPr lang="en-US" dirty="0" smtClean="0"/>
              <a:t>Opportunity to identify your relevant skills and experiences</a:t>
            </a:r>
          </a:p>
          <a:p>
            <a:r>
              <a:rPr lang="en-US" dirty="0" smtClean="0"/>
              <a:t>It should share your knowledge of the job</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a:t>
            </a:r>
            <a:endParaRPr lang="en-US" dirty="0"/>
          </a:p>
        </p:txBody>
      </p:sp>
      <p:sp>
        <p:nvSpPr>
          <p:cNvPr id="3" name="Content Placeholder 2"/>
          <p:cNvSpPr>
            <a:spLocks noGrp="1"/>
          </p:cNvSpPr>
          <p:nvPr>
            <p:ph idx="1"/>
          </p:nvPr>
        </p:nvSpPr>
        <p:spPr/>
        <p:txBody>
          <a:bodyPr/>
          <a:lstStyle/>
          <a:p>
            <a:r>
              <a:rPr lang="en-US" dirty="0" smtClean="0"/>
              <a:t>Review the look of resumes on-line</a:t>
            </a:r>
          </a:p>
          <a:p>
            <a:r>
              <a:rPr lang="en-US" dirty="0" smtClean="0"/>
              <a:t>How to set up the resume</a:t>
            </a:r>
          </a:p>
          <a:p>
            <a:r>
              <a:rPr lang="en-US" dirty="0" smtClean="0"/>
              <a:t>Information to include on the resume</a:t>
            </a:r>
          </a:p>
          <a:p>
            <a:r>
              <a:rPr lang="en-US" dirty="0" smtClean="0"/>
              <a:t>Making sure that the employer has a good picture of what the applicant has to offer after reading a resume.</a:t>
            </a:r>
          </a:p>
        </p:txBody>
      </p:sp>
      <p:pic>
        <p:nvPicPr>
          <p:cNvPr id="6146" name="Picture 2" descr="C:\Documents and Settings\duncant\Local Settings\Temporary Internet Files\Content.IE5\JIEAL7XC\MC900056128[1].wmf"/>
          <p:cNvPicPr>
            <a:picLocks noChangeAspect="1" noChangeArrowheads="1"/>
          </p:cNvPicPr>
          <p:nvPr/>
        </p:nvPicPr>
        <p:blipFill>
          <a:blip r:embed="rId3" cstate="print"/>
          <a:srcRect/>
          <a:stretch>
            <a:fillRect/>
          </a:stretch>
        </p:blipFill>
        <p:spPr bwMode="auto">
          <a:xfrm>
            <a:off x="5943600" y="4495800"/>
            <a:ext cx="2667000" cy="213657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Student Work</a:t>
            </a:r>
            <a:endParaRPr lang="en-US" dirty="0"/>
          </a:p>
        </p:txBody>
      </p:sp>
      <p:sp>
        <p:nvSpPr>
          <p:cNvPr id="3" name="Content Placeholder 2"/>
          <p:cNvSpPr>
            <a:spLocks noGrp="1"/>
          </p:cNvSpPr>
          <p:nvPr>
            <p:ph idx="1"/>
          </p:nvPr>
        </p:nvSpPr>
        <p:spPr/>
        <p:txBody>
          <a:bodyPr/>
          <a:lstStyle/>
          <a:p>
            <a:pPr marL="137160" indent="0">
              <a:buNone/>
            </a:pPr>
            <a:r>
              <a:rPr lang="en-US" dirty="0">
                <a:hlinkClick r:id="rId3"/>
              </a:rPr>
              <a:t>https://</a:t>
            </a:r>
            <a:r>
              <a:rPr lang="en-US" dirty="0" smtClean="0">
                <a:hlinkClick r:id="rId3"/>
              </a:rPr>
              <a:t>docs.google.com/a/wilkes.k12.nc.us/presentation/d/176PJciDRJnUy7NwBbNkg55VTzs2UrTU9U2aSig5qULE/edit#slide=id.p19</a:t>
            </a:r>
            <a:r>
              <a:rPr lang="en-US" dirty="0" smtClean="0"/>
              <a:t> </a:t>
            </a:r>
            <a:endParaRPr lang="en-US" dirty="0"/>
          </a:p>
        </p:txBody>
      </p:sp>
      <p:pic>
        <p:nvPicPr>
          <p:cNvPr id="1027" name="Picture 3" descr="C:\Documents and Settings\callju\Local Settings\Temporary Internet Files\Content.IE5\8GK32HMR\MC900088738[1].wmf"/>
          <p:cNvPicPr>
            <a:picLocks noChangeAspect="1" noChangeArrowheads="1"/>
          </p:cNvPicPr>
          <p:nvPr/>
        </p:nvPicPr>
        <p:blipFill>
          <a:blip r:embed="rId4" cstate="print"/>
          <a:srcRect/>
          <a:stretch>
            <a:fillRect/>
          </a:stretch>
        </p:blipFill>
        <p:spPr bwMode="auto">
          <a:xfrm>
            <a:off x="914400" y="3037500"/>
            <a:ext cx="2830225" cy="3284370"/>
          </a:xfrm>
          <a:prstGeom prst="rect">
            <a:avLst/>
          </a:prstGeom>
          <a:noFill/>
        </p:spPr>
      </p:pic>
      <p:pic>
        <p:nvPicPr>
          <p:cNvPr id="1028" name="Picture 4" descr="C:\Documents and Settings\callju\Local Settings\Temporary Internet Files\Content.IE5\XLHNWIGS\MC900060276[1].wmf"/>
          <p:cNvPicPr>
            <a:picLocks noChangeAspect="1" noChangeArrowheads="1"/>
          </p:cNvPicPr>
          <p:nvPr/>
        </p:nvPicPr>
        <p:blipFill>
          <a:blip r:embed="rId5" cstate="print"/>
          <a:srcRect/>
          <a:stretch>
            <a:fillRect/>
          </a:stretch>
        </p:blipFill>
        <p:spPr bwMode="auto">
          <a:xfrm>
            <a:off x="5562600" y="3044324"/>
            <a:ext cx="2438400" cy="2995749"/>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	</a:t>
            </a:r>
            <a:endParaRPr lang="en-US" dirty="0"/>
          </a:p>
        </p:txBody>
      </p:sp>
      <p:sp>
        <p:nvSpPr>
          <p:cNvPr id="5" name="Text Placeholder 4"/>
          <p:cNvSpPr>
            <a:spLocks noGrp="1"/>
          </p:cNvSpPr>
          <p:nvPr>
            <p:ph type="body" idx="2"/>
          </p:nvPr>
        </p:nvSpPr>
        <p:spPr/>
        <p:txBody>
          <a:bodyPr/>
          <a:lstStyle/>
          <a:p>
            <a:pPr lvl="1" indent="0"/>
            <a:endParaRPr lang="en-US" dirty="0"/>
          </a:p>
          <a:p>
            <a:pPr lvl="1" indent="0"/>
            <a:endParaRPr lang="en-US" sz="2200" dirty="0" smtClean="0"/>
          </a:p>
          <a:p>
            <a:pPr lvl="1" indent="0"/>
            <a:r>
              <a:rPr lang="en-US" sz="2200" dirty="0" smtClean="0"/>
              <a:t>My</a:t>
            </a:r>
          </a:p>
          <a:p>
            <a:pPr lvl="1" indent="0"/>
            <a:r>
              <a:rPr lang="en-US" sz="2200" dirty="0" smtClean="0"/>
              <a:t>First Graduating class of </a:t>
            </a:r>
          </a:p>
          <a:p>
            <a:pPr lvl="1" indent="0"/>
            <a:r>
              <a:rPr lang="en-US" sz="2200" dirty="0" smtClean="0"/>
              <a:t>Student Success </a:t>
            </a:r>
          </a:p>
          <a:p>
            <a:pPr lvl="1" indent="0"/>
            <a:r>
              <a:rPr lang="en-US" sz="2200" dirty="0" smtClean="0"/>
              <a:t>at </a:t>
            </a:r>
          </a:p>
          <a:p>
            <a:pPr lvl="1" indent="0"/>
            <a:r>
              <a:rPr lang="en-US" sz="2200" dirty="0" smtClean="0"/>
              <a:t>West Wilkes High School</a:t>
            </a:r>
          </a:p>
        </p:txBody>
      </p:sp>
      <p:sp>
        <p:nvSpPr>
          <p:cNvPr id="4" name="Content Placeholder 3"/>
          <p:cNvSpPr>
            <a:spLocks noGrp="1"/>
          </p:cNvSpPr>
          <p:nvPr>
            <p:ph sz="half" idx="1"/>
          </p:nvPr>
        </p:nvSpPr>
        <p:spPr/>
        <p:txBody>
          <a:bodyPr/>
          <a:lstStyle/>
          <a:p>
            <a:pPr marL="342900" indent="-342900">
              <a:buFont typeface="Arial" panose="020B0604020202020204" pitchFamily="34" charset="0"/>
              <a:buChar char="•"/>
            </a:pPr>
            <a:r>
              <a:rPr lang="en-US" sz="2400" dirty="0"/>
              <a:t>90.1 Graduation Rate County Wide</a:t>
            </a:r>
          </a:p>
          <a:p>
            <a:pPr marL="342900" indent="-342900">
              <a:buFont typeface="Arial" panose="020B0604020202020204" pitchFamily="34" charset="0"/>
              <a:buChar char="•"/>
            </a:pPr>
            <a:r>
              <a:rPr lang="en-US" sz="2400" dirty="0"/>
              <a:t>Only one student drop out from my program last </a:t>
            </a:r>
            <a:r>
              <a:rPr lang="en-US" sz="2400" dirty="0" smtClean="0"/>
              <a:t>year. (pregnant)</a:t>
            </a:r>
            <a:endParaRPr lang="en-US" sz="2400" dirty="0"/>
          </a:p>
          <a:p>
            <a:pPr marL="342900" indent="-342900">
              <a:buFont typeface="Arial" panose="020B0604020202020204" pitchFamily="34" charset="0"/>
              <a:buChar char="•"/>
            </a:pPr>
            <a:r>
              <a:rPr lang="en-US" sz="2400" dirty="0"/>
              <a:t>20 Seniors</a:t>
            </a:r>
          </a:p>
          <a:p>
            <a:pPr marL="1211580" lvl="1" indent="-342900">
              <a:buFont typeface="Arial" panose="020B0604020202020204" pitchFamily="34" charset="0"/>
              <a:buChar char="•"/>
            </a:pPr>
            <a:r>
              <a:rPr lang="en-US" dirty="0"/>
              <a:t>Three $10,000 renewable scholarship </a:t>
            </a:r>
            <a:r>
              <a:rPr lang="en-US" dirty="0" smtClean="0"/>
              <a:t>offers to 4 year colleges</a:t>
            </a:r>
          </a:p>
          <a:p>
            <a:pPr marL="1211580" lvl="1" indent="-342900">
              <a:buFont typeface="Arial" panose="020B0604020202020204" pitchFamily="34" charset="0"/>
              <a:buChar char="•"/>
            </a:pPr>
            <a:r>
              <a:rPr lang="en-US" dirty="0" smtClean="0"/>
              <a:t> One $18,000 Mike Rowe (Dirty Jobs) scholarship to the Tulsa School of Welding</a:t>
            </a:r>
          </a:p>
          <a:p>
            <a:pPr lvl="1" indent="0">
              <a:buNone/>
            </a:pPr>
            <a:endParaRPr lang="en-US" sz="2200" dirty="0" smtClean="0"/>
          </a:p>
        </p:txBody>
      </p:sp>
    </p:spTree>
    <p:extLst>
      <p:ext uri="{BB962C8B-B14F-4D97-AF65-F5344CB8AC3E}">
        <p14:creationId xmlns:p14="http://schemas.microsoft.com/office/powerpoint/2010/main" val="4061757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3810000"/>
          </a:xfrm>
        </p:spPr>
        <p:txBody>
          <a:bodyPr/>
          <a:lstStyle/>
          <a:p>
            <a:r>
              <a:rPr lang="en-US" dirty="0" smtClean="0"/>
              <a:t>Questions?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Information	</a:t>
            </a:r>
            <a:endParaRPr lang="en-US" dirty="0"/>
          </a:p>
        </p:txBody>
      </p:sp>
      <p:sp>
        <p:nvSpPr>
          <p:cNvPr id="4" name="Content Placeholder 3"/>
          <p:cNvSpPr>
            <a:spLocks noGrp="1"/>
          </p:cNvSpPr>
          <p:nvPr>
            <p:ph sz="half" idx="1"/>
          </p:nvPr>
        </p:nvSpPr>
        <p:spPr/>
        <p:txBody>
          <a:bodyPr/>
          <a:lstStyle/>
          <a:p>
            <a:pPr algn="ctr">
              <a:buNone/>
            </a:pPr>
            <a:endParaRPr lang="en-US" dirty="0" smtClean="0"/>
          </a:p>
          <a:p>
            <a:pPr algn="ctr">
              <a:buNone/>
            </a:pPr>
            <a:r>
              <a:rPr lang="en-US" dirty="0" smtClean="0"/>
              <a:t>Jody Felts Freeman</a:t>
            </a:r>
          </a:p>
          <a:p>
            <a:pPr algn="ctr">
              <a:buNone/>
            </a:pPr>
            <a:r>
              <a:rPr lang="en-US" dirty="0" smtClean="0"/>
              <a:t>Student Success Coordinator</a:t>
            </a:r>
          </a:p>
          <a:p>
            <a:pPr algn="ctr">
              <a:buNone/>
            </a:pPr>
            <a:r>
              <a:rPr lang="en-US" dirty="0" smtClean="0"/>
              <a:t>Wilkes County Schools</a:t>
            </a:r>
          </a:p>
          <a:p>
            <a:pPr algn="ctr">
              <a:buNone/>
            </a:pPr>
            <a:r>
              <a:rPr lang="en-US" dirty="0" smtClean="0"/>
              <a:t>(336) 973-4503</a:t>
            </a:r>
          </a:p>
          <a:p>
            <a:pPr algn="ctr">
              <a:buNone/>
            </a:pPr>
            <a:r>
              <a:rPr lang="en-US" sz="2400" dirty="0" smtClean="0"/>
              <a:t>freemanj@wilkes.k12.nc.us</a:t>
            </a:r>
            <a:endParaRPr lang="en-US" sz="2400" dirty="0"/>
          </a:p>
        </p:txBody>
      </p:sp>
      <p:sp>
        <p:nvSpPr>
          <p:cNvPr id="5" name="Content Placeholder 4"/>
          <p:cNvSpPr>
            <a:spLocks noGrp="1"/>
          </p:cNvSpPr>
          <p:nvPr>
            <p:ph sz="half" idx="2"/>
          </p:nvPr>
        </p:nvSpPr>
        <p:spPr/>
        <p:txBody>
          <a:bodyPr/>
          <a:lstStyle/>
          <a:p>
            <a:endParaRPr lang="en-US" dirty="0" smtClean="0"/>
          </a:p>
          <a:p>
            <a:pPr algn="ctr">
              <a:buNone/>
            </a:pPr>
            <a:r>
              <a:rPr lang="en-US" dirty="0" smtClean="0"/>
              <a:t>Carl Forbes</a:t>
            </a:r>
          </a:p>
          <a:p>
            <a:pPr algn="ctr">
              <a:buNone/>
            </a:pPr>
            <a:r>
              <a:rPr lang="en-US" dirty="0" smtClean="0"/>
              <a:t>Account Manager</a:t>
            </a:r>
          </a:p>
          <a:p>
            <a:pPr algn="ctr">
              <a:buNone/>
            </a:pPr>
            <a:r>
              <a:rPr lang="en-US" dirty="0" smtClean="0"/>
              <a:t>Client Relations</a:t>
            </a:r>
          </a:p>
          <a:p>
            <a:pPr algn="ctr">
              <a:buNone/>
            </a:pPr>
            <a:r>
              <a:rPr lang="en-US" dirty="0" smtClean="0"/>
              <a:t>ACT</a:t>
            </a:r>
          </a:p>
          <a:p>
            <a:pPr algn="ctr">
              <a:buNone/>
            </a:pPr>
            <a:r>
              <a:rPr lang="en-US" dirty="0" smtClean="0"/>
              <a:t>(319) 321-0755</a:t>
            </a:r>
          </a:p>
          <a:p>
            <a:pPr algn="ctr">
              <a:buNone/>
            </a:pPr>
            <a:r>
              <a:rPr lang="en-US" dirty="0" smtClean="0"/>
              <a:t>carl.forbes@act.org</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6" name="Content Placeholder 5" descr="DSCN9009.JPG"/>
          <p:cNvPicPr>
            <a:picLocks noGrp="1" noChangeAspect="1"/>
          </p:cNvPicPr>
          <p:nvPr>
            <p:ph sz="half" idx="1"/>
          </p:nvPr>
        </p:nvPicPr>
        <p:blipFill>
          <a:blip r:embed="rId3" cstate="print"/>
          <a:stretch>
            <a:fillRect/>
          </a:stretch>
        </p:blipFill>
        <p:spPr>
          <a:xfrm>
            <a:off x="615739" y="1600200"/>
            <a:ext cx="3721522" cy="4525963"/>
          </a:xfrm>
        </p:spPr>
      </p:pic>
      <p:sp>
        <p:nvSpPr>
          <p:cNvPr id="5" name="Text Placeholder 4"/>
          <p:cNvSpPr>
            <a:spLocks noGrp="1"/>
          </p:cNvSpPr>
          <p:nvPr>
            <p:ph sz="half" idx="2"/>
          </p:nvPr>
        </p:nvSpPr>
        <p:spPr>
          <a:xfrm>
            <a:off x="4678625" y="1600200"/>
            <a:ext cx="4038600" cy="4800600"/>
          </a:xfrm>
        </p:spPr>
        <p:txBody>
          <a:bodyPr>
            <a:normAutofit lnSpcReduction="10000"/>
          </a:bodyPr>
          <a:lstStyle/>
          <a:p>
            <a:pPr marL="514350" indent="-514350"/>
            <a:r>
              <a:rPr lang="en-US" dirty="0" smtClean="0"/>
              <a:t>Projects future scores</a:t>
            </a:r>
          </a:p>
          <a:p>
            <a:pPr marL="514350" indent="-514350"/>
            <a:endParaRPr lang="en-US" dirty="0"/>
          </a:p>
          <a:p>
            <a:pPr marL="514350" indent="-514350"/>
            <a:endParaRPr lang="en-US" dirty="0" smtClean="0"/>
          </a:p>
          <a:p>
            <a:pPr marL="514350" indent="-514350"/>
            <a:endParaRPr lang="en-US" dirty="0"/>
          </a:p>
          <a:p>
            <a:pPr marL="514350" indent="-514350"/>
            <a:endParaRPr lang="en-US" dirty="0" smtClean="0"/>
          </a:p>
          <a:p>
            <a:pPr marL="514350" indent="-514350"/>
            <a:endParaRPr lang="en-US" dirty="0" smtClean="0"/>
          </a:p>
          <a:p>
            <a:r>
              <a:rPr lang="en-US" dirty="0" smtClean="0"/>
              <a:t>Familiarizes  students with the format  used in the ACT</a:t>
            </a:r>
          </a:p>
          <a:p>
            <a:r>
              <a:rPr lang="en-US" dirty="0" smtClean="0"/>
              <a:t>Strengthens strategies  in taking the ACT</a:t>
            </a:r>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150" y="2286000"/>
            <a:ext cx="4019550" cy="162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a:t>
            </a:r>
            <a:br>
              <a:rPr lang="en-US" dirty="0" smtClean="0"/>
            </a:br>
            <a:r>
              <a:rPr lang="en-US" dirty="0"/>
              <a:t>	</a:t>
            </a:r>
            <a:r>
              <a:rPr lang="en-US" dirty="0" smtClean="0"/>
              <a:t>	</a:t>
            </a:r>
            <a:endParaRPr lang="en-US" dirty="0"/>
          </a:p>
        </p:txBody>
      </p:sp>
      <p:sp>
        <p:nvSpPr>
          <p:cNvPr id="3" name="Content Placeholder 2"/>
          <p:cNvSpPr>
            <a:spLocks noGrp="1"/>
          </p:cNvSpPr>
          <p:nvPr>
            <p:ph idx="1"/>
          </p:nvPr>
        </p:nvSpPr>
        <p:spPr/>
        <p:txBody>
          <a:bodyPr/>
          <a:lstStyle/>
          <a:p>
            <a:r>
              <a:rPr lang="en-US" dirty="0" smtClean="0"/>
              <a:t>Test would be better suited at the end of the 8</a:t>
            </a:r>
            <a:r>
              <a:rPr lang="en-US" baseline="30000" dirty="0" smtClean="0"/>
              <a:t>th</a:t>
            </a:r>
            <a:r>
              <a:rPr lang="en-US" dirty="0" smtClean="0"/>
              <a:t> grade year so that 9</a:t>
            </a:r>
            <a:r>
              <a:rPr lang="en-US" baseline="30000" dirty="0" smtClean="0"/>
              <a:t>th</a:t>
            </a:r>
            <a:r>
              <a:rPr lang="en-US" dirty="0" smtClean="0"/>
              <a:t> grade teachers would have immediate access to the information  and the results would be more timely for the careers unit.</a:t>
            </a:r>
          </a:p>
          <a:p>
            <a:r>
              <a:rPr lang="en-US" dirty="0" smtClean="0"/>
              <a:t>We implemented the test to all 8</a:t>
            </a:r>
            <a:r>
              <a:rPr lang="en-US" baseline="30000" dirty="0" smtClean="0"/>
              <a:t>th</a:t>
            </a:r>
            <a:r>
              <a:rPr lang="en-US" dirty="0" smtClean="0"/>
              <a:t> grade students.</a:t>
            </a:r>
          </a:p>
          <a:p>
            <a:r>
              <a:rPr lang="en-US" dirty="0" smtClean="0"/>
              <a:t>With 8</a:t>
            </a:r>
            <a:r>
              <a:rPr lang="en-US" baseline="30000" dirty="0" smtClean="0"/>
              <a:t>th</a:t>
            </a:r>
            <a:r>
              <a:rPr lang="en-US" dirty="0" smtClean="0"/>
              <a:t> grade implementation information is available at the high school for scheduling and for core teacher review.</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idx="1"/>
          </p:nvPr>
        </p:nvSpPr>
        <p:spPr/>
        <p:txBody>
          <a:bodyPr/>
          <a:lstStyle/>
          <a:p>
            <a:r>
              <a:rPr lang="en-US" dirty="0" smtClean="0"/>
              <a:t>ACT Profile</a:t>
            </a:r>
          </a:p>
          <a:p>
            <a:r>
              <a:rPr lang="en-US" dirty="0">
                <a:hlinkClick r:id="rId2"/>
              </a:rPr>
              <a:t>https://www.actprofile.org/#</a:t>
            </a:r>
            <a:r>
              <a:rPr lang="en-US" dirty="0" smtClean="0">
                <a:hlinkClick r:id="rId2"/>
              </a:rPr>
              <a:t>inventories</a:t>
            </a:r>
            <a:endParaRPr lang="en-US" dirty="0" smtClean="0"/>
          </a:p>
          <a:p>
            <a:endParaRPr lang="en-US" dirty="0"/>
          </a:p>
          <a:p>
            <a:r>
              <a:rPr lang="en-US" dirty="0" smtClean="0"/>
              <a:t>ACT Aspire</a:t>
            </a:r>
          </a:p>
          <a:p>
            <a:r>
              <a:rPr lang="en-US" dirty="0">
                <a:hlinkClick r:id="rId3"/>
              </a:rPr>
              <a:t>http://</a:t>
            </a:r>
            <a:r>
              <a:rPr lang="en-US" dirty="0" smtClean="0">
                <a:hlinkClick r:id="rId3"/>
              </a:rPr>
              <a:t>www.discoveractaspire.org/in-a-nutshell.html</a:t>
            </a:r>
            <a:endParaRPr lang="en-US" dirty="0" smtClean="0"/>
          </a:p>
          <a:p>
            <a:endParaRPr lang="en-US" dirty="0"/>
          </a:p>
        </p:txBody>
      </p:sp>
    </p:spTree>
    <p:extLst>
      <p:ext uri="{BB962C8B-B14F-4D97-AF65-F5344CB8AC3E}">
        <p14:creationId xmlns:p14="http://schemas.microsoft.com/office/powerpoint/2010/main" val="1970878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365875" y="0"/>
            <a:ext cx="2849563" cy="6858000"/>
          </a:xfrm>
          <a:prstGeom prst="rect">
            <a:avLst/>
          </a:prstGeom>
          <a:solidFill>
            <a:schemeClr val="bg1">
              <a:lumMod val="85000"/>
              <a:alpha val="4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9" name="Rectangle 18"/>
          <p:cNvSpPr>
            <a:spLocks noChangeArrowheads="1"/>
          </p:cNvSpPr>
          <p:nvPr/>
        </p:nvSpPr>
        <p:spPr bwMode="auto">
          <a:xfrm rot="20959256">
            <a:off x="3965575" y="1433513"/>
            <a:ext cx="5676900" cy="3074987"/>
          </a:xfrm>
          <a:prstGeom prst="rect">
            <a:avLst/>
          </a:prstGeom>
          <a:gradFill rotWithShape="1">
            <a:gsLst>
              <a:gs pos="0">
                <a:srgbClr val="8DBCFF"/>
              </a:gs>
              <a:gs pos="100000">
                <a:srgbClr val="0078D8"/>
              </a:gs>
            </a:gsLst>
            <a:lin ang="5400000"/>
          </a:gradFill>
          <a:ln w="9525">
            <a:solidFill>
              <a:srgbClr val="0070BC"/>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4" name="Rectangle 3"/>
          <p:cNvSpPr>
            <a:spLocks noChangeArrowheads="1"/>
          </p:cNvSpPr>
          <p:nvPr/>
        </p:nvSpPr>
        <p:spPr bwMode="auto">
          <a:xfrm>
            <a:off x="0" y="0"/>
            <a:ext cx="3751263" cy="6096000"/>
          </a:xfrm>
          <a:prstGeom prst="rect">
            <a:avLst/>
          </a:prstGeom>
          <a:solidFill>
            <a:schemeClr val="tx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cxnSp>
        <p:nvCxnSpPr>
          <p:cNvPr id="6" name="Straight Connector 5"/>
          <p:cNvCxnSpPr>
            <a:cxnSpLocks noChangeShapeType="1"/>
          </p:cNvCxnSpPr>
          <p:nvPr/>
        </p:nvCxnSpPr>
        <p:spPr bwMode="auto">
          <a:xfrm rot="5400000">
            <a:off x="-2690812" y="3048000"/>
            <a:ext cx="6094412" cy="1588"/>
          </a:xfrm>
          <a:prstGeom prst="line">
            <a:avLst/>
          </a:prstGeom>
          <a:noFill/>
          <a:ln w="3048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rot="5400000">
            <a:off x="-2452688" y="3049588"/>
            <a:ext cx="6094413" cy="1588"/>
          </a:xfrm>
          <a:prstGeom prst="line">
            <a:avLst/>
          </a:prstGeom>
          <a:noFill/>
          <a:ln w="25400">
            <a:solidFill>
              <a:schemeClr val="bg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583" name="Rectangle 14"/>
          <p:cNvSpPr>
            <a:spLocks noChangeArrowheads="1"/>
          </p:cNvSpPr>
          <p:nvPr/>
        </p:nvSpPr>
        <p:spPr bwMode="auto">
          <a:xfrm>
            <a:off x="595313" y="560388"/>
            <a:ext cx="315595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000" b="1" dirty="0">
                <a:solidFill>
                  <a:schemeClr val="bg1"/>
                </a:solidFill>
                <a:latin typeface="Arial Black" pitchFamily="34" charset="0"/>
                <a:ea typeface="Cooper Black" pitchFamily="18" charset="0"/>
                <a:cs typeface="Arial Black" pitchFamily="34" charset="0"/>
              </a:rPr>
              <a:t>Focused on</a:t>
            </a:r>
          </a:p>
          <a:p>
            <a:pPr>
              <a:defRPr/>
            </a:pPr>
            <a:r>
              <a:rPr lang="en-US" sz="2000" b="1" dirty="0">
                <a:solidFill>
                  <a:srgbClr val="FFCC33"/>
                </a:solidFill>
                <a:latin typeface="Arial Black" pitchFamily="34" charset="0"/>
                <a:ea typeface="Cooper Black" pitchFamily="18" charset="0"/>
                <a:cs typeface="Arial Black" pitchFamily="34" charset="0"/>
              </a:rPr>
              <a:t>Student Growth</a:t>
            </a:r>
          </a:p>
          <a:p>
            <a:pPr>
              <a:defRPr/>
            </a:pPr>
            <a:r>
              <a:rPr lang="en-US" sz="1800" dirty="0">
                <a:solidFill>
                  <a:schemeClr val="bg1"/>
                </a:solidFill>
                <a:latin typeface="Calibri" pitchFamily="34" charset="0"/>
              </a:rPr>
              <a:t>Student Longitudinal Growth charts showing personalized progress</a:t>
            </a:r>
            <a:br>
              <a:rPr lang="en-US" sz="1800" dirty="0">
                <a:solidFill>
                  <a:schemeClr val="bg1"/>
                </a:solidFill>
                <a:latin typeface="Calibri" pitchFamily="34" charset="0"/>
              </a:rPr>
            </a:br>
            <a:endParaRPr lang="en-US" sz="1800" dirty="0">
              <a:solidFill>
                <a:schemeClr val="bg1"/>
              </a:solidFill>
              <a:latin typeface="Calibri" pitchFamily="34" charset="0"/>
            </a:endParaRPr>
          </a:p>
          <a:p>
            <a:pPr marL="285750" indent="-285750">
              <a:buFont typeface="Arial" pitchFamily="34" charset="0"/>
              <a:buChar char="•"/>
              <a:defRPr/>
            </a:pPr>
            <a:r>
              <a:rPr lang="en-US" sz="1800" dirty="0">
                <a:solidFill>
                  <a:schemeClr val="bg1"/>
                </a:solidFill>
                <a:latin typeface="Calibri" pitchFamily="34" charset="0"/>
              </a:rPr>
              <a:t>Based on ACT’s decades of research from Explore, Plan and ACT users</a:t>
            </a:r>
            <a:br>
              <a:rPr lang="en-US" sz="1800" dirty="0">
                <a:solidFill>
                  <a:schemeClr val="bg1"/>
                </a:solidFill>
                <a:latin typeface="Calibri" pitchFamily="34" charset="0"/>
              </a:rPr>
            </a:br>
            <a:endParaRPr lang="en-US" sz="1800" dirty="0">
              <a:solidFill>
                <a:schemeClr val="bg1"/>
              </a:solidFill>
              <a:latin typeface="Calibri" pitchFamily="34" charset="0"/>
            </a:endParaRPr>
          </a:p>
          <a:p>
            <a:pPr marL="285750" indent="-285750">
              <a:buFont typeface="Arial" pitchFamily="34" charset="0"/>
              <a:buChar char="•"/>
              <a:defRPr/>
            </a:pPr>
            <a:r>
              <a:rPr lang="en-US" sz="1800" dirty="0">
                <a:solidFill>
                  <a:schemeClr val="bg1"/>
                </a:solidFill>
                <a:latin typeface="Calibri" pitchFamily="34" charset="0"/>
              </a:rPr>
              <a:t>Predicted ACT Scores for Each Subject beginning in Early High School (Grades 9/10)</a:t>
            </a:r>
          </a:p>
          <a:p>
            <a:pPr marL="285750" indent="-285750">
              <a:buFont typeface="Arial" pitchFamily="34" charset="0"/>
              <a:buChar char="•"/>
              <a:defRPr/>
            </a:pPr>
            <a:r>
              <a:rPr lang="en-US" sz="1800" dirty="0">
                <a:solidFill>
                  <a:schemeClr val="bg1"/>
                </a:solidFill>
                <a:latin typeface="Calibri" pitchFamily="34" charset="0"/>
              </a:rPr>
              <a:t>National Median Scores to provide Grade Level Context</a:t>
            </a:r>
          </a:p>
          <a:p>
            <a:pPr marL="285750" indent="-285750">
              <a:buFont typeface="Arial" pitchFamily="34" charset="0"/>
              <a:buChar char="•"/>
              <a:defRPr/>
            </a:pPr>
            <a:endParaRPr lang="en-US" sz="1800" dirty="0">
              <a:solidFill>
                <a:schemeClr val="bg1"/>
              </a:solidFill>
              <a:latin typeface="Calibri" pitchFamily="34" charset="0"/>
            </a:endParaRPr>
          </a:p>
          <a:p>
            <a:pPr marL="285750" indent="-285750">
              <a:buFont typeface="Arial" pitchFamily="34" charset="0"/>
              <a:buChar char="•"/>
              <a:defRPr/>
            </a:pPr>
            <a:r>
              <a:rPr lang="en-US" sz="1800" dirty="0">
                <a:solidFill>
                  <a:schemeClr val="bg1"/>
                </a:solidFill>
                <a:latin typeface="Calibri" pitchFamily="34" charset="0"/>
              </a:rPr>
              <a:t>Composite Scores for Early High School (Grades 9/10)</a:t>
            </a:r>
          </a:p>
          <a:p>
            <a:pPr marL="285750" indent="-285750">
              <a:buFont typeface="Arial" pitchFamily="34" charset="0"/>
              <a:buChar char="•"/>
              <a:defRPr/>
            </a:pPr>
            <a:endParaRPr lang="en-US" sz="1800" dirty="0">
              <a:solidFill>
                <a:schemeClr val="bg1"/>
              </a:solidFill>
              <a:latin typeface="Calibri" pitchFamily="34" charset="0"/>
            </a:endParaRPr>
          </a:p>
        </p:txBody>
      </p:sp>
      <p:sp>
        <p:nvSpPr>
          <p:cNvPr id="16" name="Rectangle 15"/>
          <p:cNvSpPr>
            <a:spLocks noChangeArrowheads="1"/>
          </p:cNvSpPr>
          <p:nvPr/>
        </p:nvSpPr>
        <p:spPr bwMode="auto">
          <a:xfrm>
            <a:off x="2438400" y="6324600"/>
            <a:ext cx="6248400" cy="304800"/>
          </a:xfrm>
          <a:prstGeom prst="rect">
            <a:avLst/>
          </a:prstGeom>
          <a:solidFill>
            <a:srgbClr val="673BB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a:solidFill>
                <a:schemeClr val="lt1"/>
              </a:solidFill>
              <a:latin typeface="+mn-lt"/>
              <a:ea typeface="+mn-ea"/>
            </a:endParaRPr>
          </a:p>
        </p:txBody>
      </p:sp>
      <p:sp>
        <p:nvSpPr>
          <p:cNvPr id="28681" name="Rectangle 14"/>
          <p:cNvSpPr>
            <a:spLocks noChangeArrowheads="1"/>
          </p:cNvSpPr>
          <p:nvPr/>
        </p:nvSpPr>
        <p:spPr bwMode="auto">
          <a:xfrm>
            <a:off x="4267200" y="5153025"/>
            <a:ext cx="45259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b="1">
                <a:solidFill>
                  <a:srgbClr val="FFCC33"/>
                </a:solidFill>
                <a:latin typeface="Arial Black" pitchFamily="34" charset="0"/>
                <a:ea typeface="Cooper Black" pitchFamily="18" charset="0"/>
                <a:cs typeface="Arial Black" pitchFamily="34" charset="0"/>
              </a:rPr>
              <a:t>Two year </a:t>
            </a:r>
            <a:r>
              <a:rPr lang="en-US" altLang="en-US" sz="1800">
                <a:latin typeface="Arial Black" pitchFamily="34" charset="0"/>
                <a:cs typeface="Arial Black" pitchFamily="34" charset="0"/>
              </a:rPr>
              <a:t>student predicted path towards college and career readiness</a:t>
            </a:r>
            <a:endParaRPr lang="en-US" altLang="en-US" sz="600">
              <a:latin typeface="Calibri" pitchFamily="34" charset="0"/>
              <a:cs typeface="Arial Black" pitchFamily="34" charset="0"/>
            </a:endParaRPr>
          </a:p>
        </p:txBody>
      </p:sp>
      <p:pic>
        <p:nvPicPr>
          <p:cNvPr id="28682" name="Picture 4"/>
          <p:cNvPicPr>
            <a:picLocks noChangeAspect="1"/>
          </p:cNvPicPr>
          <p:nvPr/>
        </p:nvPicPr>
        <p:blipFill>
          <a:blip r:embed="rId3" cstate="print">
            <a:extLst>
              <a:ext uri="{28A0092B-C50C-407E-A947-70E740481C1C}">
                <a14:useLocalDpi xmlns:a14="http://schemas.microsoft.com/office/drawing/2010/main" val="0"/>
              </a:ext>
            </a:extLst>
          </a:blip>
          <a:srcRect b="20711"/>
          <a:stretch>
            <a:fillRect/>
          </a:stretch>
        </p:blipFill>
        <p:spPr bwMode="auto">
          <a:xfrm>
            <a:off x="152400" y="6264275"/>
            <a:ext cx="21320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rotWithShape="1">
          <a:blip r:embed="rId4">
            <a:extLst>
              <a:ext uri="{28A0092B-C50C-407E-A947-70E740481C1C}">
                <a14:useLocalDpi xmlns:a14="http://schemas.microsoft.com/office/drawing/2010/main" val="0"/>
              </a:ext>
            </a:extLst>
          </a:blip>
          <a:srcRect r="2235"/>
          <a:stretch/>
        </p:blipFill>
        <p:spPr bwMode="auto">
          <a:xfrm rot="20959256">
            <a:off x="3710147" y="1280356"/>
            <a:ext cx="5543624" cy="2730090"/>
          </a:xfrm>
          <a:prstGeom prst="rect">
            <a:avLst/>
          </a:prstGeom>
          <a:noFill/>
          <a:ln w="9525">
            <a:solidFill>
              <a:schemeClr val="tx1"/>
            </a:solidFill>
            <a:prstDash val="dash"/>
            <a:miter lim="800000"/>
            <a:headEnd/>
            <a:tailEnd/>
          </a:ln>
          <a:effectLst>
            <a:glow rad="139700">
              <a:schemeClr val="accent6">
                <a:satMod val="175000"/>
                <a:alpha val="40000"/>
              </a:schemeClr>
            </a:glow>
            <a:outerShdw dist="35921" dir="2700000" algn="ctr" rotWithShape="0">
              <a:schemeClr val="bg2"/>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47261656"/>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683</TotalTime>
  <Words>1579</Words>
  <Application>Microsoft Office PowerPoint</Application>
  <PresentationFormat>On-screen Show (4:3)</PresentationFormat>
  <Paragraphs>344</Paragraphs>
  <Slides>56</Slides>
  <Notes>35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Apex</vt:lpstr>
      <vt:lpstr>  EXPLORE  ACT  </vt:lpstr>
      <vt:lpstr>Navigating Your Pathway</vt:lpstr>
      <vt:lpstr>Student Success Academy</vt:lpstr>
      <vt:lpstr>Why Test?</vt:lpstr>
      <vt:lpstr>PowerPoint Presentation</vt:lpstr>
      <vt:lpstr>Results</vt:lpstr>
      <vt:lpstr>Lessons Learned   </vt:lpstr>
      <vt:lpstr>What’s New</vt:lpstr>
      <vt:lpstr>PowerPoint Presentation</vt:lpstr>
      <vt:lpstr>PowerPoint Presentation</vt:lpstr>
      <vt:lpstr>PowerPoint Presentation</vt:lpstr>
      <vt:lpstr>PowerPoint Presentation</vt:lpstr>
      <vt:lpstr>PowerPoint Presentation</vt:lpstr>
      <vt:lpstr>Self Assessments </vt:lpstr>
      <vt:lpstr>Self Discovery</vt:lpstr>
      <vt:lpstr>ACT Career Interest Inventory</vt:lpstr>
      <vt:lpstr>ACT Profile (Beta)</vt:lpstr>
      <vt:lpstr>ACT Profile (Beta)</vt:lpstr>
      <vt:lpstr>ACT Profile (Beta)</vt:lpstr>
      <vt:lpstr>ACT Profile (Beta)</vt:lpstr>
      <vt:lpstr>ACT Profile (Beta)</vt:lpstr>
      <vt:lpstr>ACT Profile (Beta)</vt:lpstr>
      <vt:lpstr>ACT Profile (Beta)</vt:lpstr>
      <vt:lpstr>ACT Profile (Beta)</vt:lpstr>
      <vt:lpstr>ACT Profile (Beta)</vt:lpstr>
      <vt:lpstr>ACT Profile (Beta)</vt:lpstr>
      <vt:lpstr>ACT Profile (Beta)</vt:lpstr>
      <vt:lpstr>ACT Profile (Beta)</vt:lpstr>
      <vt:lpstr>ACT Profile (Beta)</vt:lpstr>
      <vt:lpstr>World Of Work of OLD</vt:lpstr>
      <vt:lpstr>PowerPoint Presentation</vt:lpstr>
      <vt:lpstr>ACT Profile (Beta)</vt:lpstr>
      <vt:lpstr>ACT Profile (Beta)</vt:lpstr>
      <vt:lpstr>ACT Profile (Beta)</vt:lpstr>
      <vt:lpstr>Career/College Exploration </vt:lpstr>
      <vt:lpstr>Tools from EXPLORE</vt:lpstr>
      <vt:lpstr>Implementation</vt:lpstr>
      <vt:lpstr>More Student Work</vt:lpstr>
      <vt:lpstr>Field Trips</vt:lpstr>
      <vt:lpstr>Wilkes Community College</vt:lpstr>
      <vt:lpstr>Appalachian State</vt:lpstr>
      <vt:lpstr>Landing the Job</vt:lpstr>
      <vt:lpstr>Job Search</vt:lpstr>
      <vt:lpstr>Research the job you are applying for:</vt:lpstr>
      <vt:lpstr>Job Application</vt:lpstr>
      <vt:lpstr>Preparing for the Interview</vt:lpstr>
      <vt:lpstr>The Interview</vt:lpstr>
      <vt:lpstr>What Should You Take to the Interview</vt:lpstr>
      <vt:lpstr>Mock Interviews</vt:lpstr>
      <vt:lpstr>Mock Interview</vt:lpstr>
      <vt:lpstr>Cover Letter</vt:lpstr>
      <vt:lpstr>Resume</vt:lpstr>
      <vt:lpstr>Example of Student Work</vt:lpstr>
      <vt:lpstr>Results </vt:lpstr>
      <vt:lpstr>Questions?</vt:lpstr>
      <vt:lpstr>Contact Information </vt:lpstr>
    </vt:vector>
  </TitlesOfParts>
  <Company>WCS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Landing your dream career The Essentials</dc:title>
  <dc:creator>freemanj</dc:creator>
  <cp:lastModifiedBy>Betty</cp:lastModifiedBy>
  <cp:revision>81</cp:revision>
  <dcterms:created xsi:type="dcterms:W3CDTF">2013-03-14T14:00:01Z</dcterms:created>
  <dcterms:modified xsi:type="dcterms:W3CDTF">2014-07-10T18:15:32Z</dcterms:modified>
</cp:coreProperties>
</file>