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7" r:id="rId2"/>
    <p:sldId id="263" r:id="rId3"/>
    <p:sldId id="264" r:id="rId4"/>
    <p:sldId id="270" r:id="rId5"/>
    <p:sldId id="271" r:id="rId6"/>
    <p:sldId id="275" r:id="rId7"/>
    <p:sldId id="295" r:id="rId8"/>
    <p:sldId id="298" r:id="rId9"/>
    <p:sldId id="274" r:id="rId10"/>
    <p:sldId id="273" r:id="rId11"/>
    <p:sldId id="267" r:id="rId12"/>
    <p:sldId id="269" r:id="rId13"/>
    <p:sldId id="268" r:id="rId14"/>
    <p:sldId id="261" r:id="rId15"/>
    <p:sldId id="285" r:id="rId16"/>
    <p:sldId id="286" r:id="rId17"/>
    <p:sldId id="287" r:id="rId18"/>
    <p:sldId id="276" r:id="rId19"/>
    <p:sldId id="277" r:id="rId20"/>
    <p:sldId id="278" r:id="rId21"/>
    <p:sldId id="265" r:id="rId22"/>
    <p:sldId id="279" r:id="rId23"/>
    <p:sldId id="289" r:id="rId24"/>
    <p:sldId id="288" r:id="rId25"/>
    <p:sldId id="257" r:id="rId26"/>
    <p:sldId id="291" r:id="rId27"/>
    <p:sldId id="290" r:id="rId28"/>
    <p:sldId id="292" r:id="rId29"/>
    <p:sldId id="293" r:id="rId30"/>
    <p:sldId id="29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29" autoAdjust="0"/>
  </p:normalViewPr>
  <p:slideViewPr>
    <p:cSldViewPr showGuides="1">
      <p:cViewPr>
        <p:scale>
          <a:sx n="100" d="100"/>
          <a:sy n="100" d="100"/>
        </p:scale>
        <p:origin x="-1860"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F3DC4E-717E-4DCB-8F59-CB855AFC99D2}" type="datetimeFigureOut">
              <a:rPr lang="en-US" smtClean="0"/>
              <a:t>6/10/2014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4713D7-0AC9-44EC-8B37-DC2C652853CD}" type="slidenum">
              <a:rPr lang="en-US" smtClean="0"/>
              <a:t>‹#›</a:t>
            </a:fld>
            <a:endParaRPr lang="en-US"/>
          </a:p>
        </p:txBody>
      </p:sp>
    </p:spTree>
    <p:extLst>
      <p:ext uri="{BB962C8B-B14F-4D97-AF65-F5344CB8AC3E}">
        <p14:creationId xmlns:p14="http://schemas.microsoft.com/office/powerpoint/2010/main" val="1983682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966332-1901-4ACC-839C-8608A6648F8F}" type="slidenum">
              <a:rPr lang="en-US" smtClean="0"/>
              <a:t>1</a:t>
            </a:fld>
            <a:endParaRPr lang="en-US"/>
          </a:p>
        </p:txBody>
      </p:sp>
    </p:spTree>
    <p:extLst>
      <p:ext uri="{BB962C8B-B14F-4D97-AF65-F5344CB8AC3E}">
        <p14:creationId xmlns:p14="http://schemas.microsoft.com/office/powerpoint/2010/main" val="88298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3BEE29-C198-4BCF-BB6D-A27E8241ADD6}"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201127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BEE29-C198-4BCF-BB6D-A27E8241ADD6}"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13789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BEE29-C198-4BCF-BB6D-A27E8241ADD6}"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2841883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BEE29-C198-4BCF-BB6D-A27E8241ADD6}"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253719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3BEE29-C198-4BCF-BB6D-A27E8241ADD6}"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124738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3BEE29-C198-4BCF-BB6D-A27E8241ADD6}"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149281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3BEE29-C198-4BCF-BB6D-A27E8241ADD6}" type="datetimeFigureOut">
              <a:rPr lang="en-US" smtClean="0"/>
              <a:t>6/10/2014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67474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3BEE29-C198-4BCF-BB6D-A27E8241ADD6}" type="datetimeFigureOut">
              <a:rPr lang="en-US" smtClean="0"/>
              <a:t>6/10/2014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428917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BEE29-C198-4BCF-BB6D-A27E8241ADD6}" type="datetimeFigureOut">
              <a:rPr lang="en-US" smtClean="0"/>
              <a:t>6/10/2014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265371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3BEE29-C198-4BCF-BB6D-A27E8241ADD6}"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804056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3BEE29-C198-4BCF-BB6D-A27E8241ADD6}"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7CD3-F9CE-474E-9A22-6579E8CC1F41}" type="slidenum">
              <a:rPr lang="en-US" smtClean="0"/>
              <a:t>‹#›</a:t>
            </a:fld>
            <a:endParaRPr lang="en-US"/>
          </a:p>
        </p:txBody>
      </p:sp>
    </p:spTree>
    <p:extLst>
      <p:ext uri="{BB962C8B-B14F-4D97-AF65-F5344CB8AC3E}">
        <p14:creationId xmlns:p14="http://schemas.microsoft.com/office/powerpoint/2010/main" val="4090129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BEE29-C198-4BCF-BB6D-A27E8241ADD6}" type="datetimeFigureOut">
              <a:rPr lang="en-US" smtClean="0"/>
              <a:t>6/10/2014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77CD3-F9CE-474E-9A22-6579E8CC1F41}" type="slidenum">
              <a:rPr lang="en-US" smtClean="0"/>
              <a:t>‹#›</a:t>
            </a:fld>
            <a:endParaRPr lang="en-US"/>
          </a:p>
        </p:txBody>
      </p:sp>
    </p:spTree>
    <p:extLst>
      <p:ext uri="{BB962C8B-B14F-4D97-AF65-F5344CB8AC3E}">
        <p14:creationId xmlns:p14="http://schemas.microsoft.com/office/powerpoint/2010/main" val="110640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tl.utexas.edu/teaching/flipping_a_class/what_is_flipped"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earch.creativecommons.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flippedclassroom.org/video"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9700" y="0"/>
            <a:ext cx="6315040" cy="6858000"/>
          </a:xfrm>
          <a:prstGeom prst="rect">
            <a:avLst/>
          </a:prstGeom>
        </p:spPr>
      </p:pic>
      <p:pic>
        <p:nvPicPr>
          <p:cNvPr id="6" name="Picture 5"/>
          <p:cNvPicPr>
            <a:picLocks noChangeAspect="1"/>
          </p:cNvPicPr>
          <p:nvPr/>
        </p:nvPicPr>
        <p:blipFill>
          <a:blip r:embed="rId4"/>
          <a:stretch>
            <a:fillRect/>
          </a:stretch>
        </p:blipFill>
        <p:spPr>
          <a:xfrm>
            <a:off x="1" y="0"/>
            <a:ext cx="1490132" cy="6858000"/>
          </a:xfrm>
          <a:prstGeom prst="rect">
            <a:avLst/>
          </a:prstGeom>
        </p:spPr>
      </p:pic>
      <p:pic>
        <p:nvPicPr>
          <p:cNvPr id="8" name="Picture 7"/>
          <p:cNvPicPr>
            <a:picLocks noChangeAspect="1"/>
          </p:cNvPicPr>
          <p:nvPr/>
        </p:nvPicPr>
        <p:blipFill>
          <a:blip r:embed="rId5"/>
          <a:stretch>
            <a:fillRect/>
          </a:stretch>
        </p:blipFill>
        <p:spPr>
          <a:xfrm>
            <a:off x="7662335" y="0"/>
            <a:ext cx="1490132" cy="6858000"/>
          </a:xfrm>
          <a:prstGeom prst="rect">
            <a:avLst/>
          </a:prstGeom>
        </p:spPr>
      </p:pic>
      <p:pic>
        <p:nvPicPr>
          <p:cNvPr id="12" name="Picture 11"/>
          <p:cNvPicPr>
            <a:picLocks noChangeAspect="1"/>
          </p:cNvPicPr>
          <p:nvPr/>
        </p:nvPicPr>
        <p:blipFill>
          <a:blip r:embed="rId6"/>
          <a:stretch>
            <a:fillRect/>
          </a:stretch>
        </p:blipFill>
        <p:spPr>
          <a:xfrm>
            <a:off x="1" y="1981200"/>
            <a:ext cx="9143999" cy="2882900"/>
          </a:xfrm>
          <a:prstGeom prst="rect">
            <a:avLst/>
          </a:prstGeom>
        </p:spPr>
      </p:pic>
      <p:pic>
        <p:nvPicPr>
          <p:cNvPr id="14" name="Picture 13"/>
          <p:cNvPicPr>
            <a:picLocks noChangeAspect="1"/>
          </p:cNvPicPr>
          <p:nvPr/>
        </p:nvPicPr>
        <p:blipFill>
          <a:blip r:embed="rId7"/>
          <a:stretch>
            <a:fillRect/>
          </a:stretch>
        </p:blipFill>
        <p:spPr>
          <a:xfrm>
            <a:off x="6146800" y="5998633"/>
            <a:ext cx="2489200" cy="520700"/>
          </a:xfrm>
          <a:prstGeom prst="rect">
            <a:avLst/>
          </a:prstGeom>
        </p:spPr>
      </p:pic>
      <p:sp>
        <p:nvSpPr>
          <p:cNvPr id="2" name="TextBox 1"/>
          <p:cNvSpPr txBox="1"/>
          <p:nvPr/>
        </p:nvSpPr>
        <p:spPr>
          <a:xfrm>
            <a:off x="1676400" y="2286000"/>
            <a:ext cx="5867400" cy="2308324"/>
          </a:xfrm>
          <a:prstGeom prst="rect">
            <a:avLst/>
          </a:prstGeom>
          <a:noFill/>
        </p:spPr>
        <p:txBody>
          <a:bodyPr wrap="square" rtlCol="0">
            <a:spAutoFit/>
          </a:bodyPr>
          <a:lstStyle/>
          <a:p>
            <a:r>
              <a:rPr lang="en-US" sz="4800" dirty="0" smtClean="0">
                <a:solidFill>
                  <a:schemeClr val="bg1"/>
                </a:solidFill>
              </a:rPr>
              <a:t>The Flipped Classroom</a:t>
            </a:r>
          </a:p>
          <a:p>
            <a:pPr algn="ctr"/>
            <a:r>
              <a:rPr lang="en-US" sz="3200" dirty="0" smtClean="0">
                <a:solidFill>
                  <a:schemeClr val="bg1"/>
                </a:solidFill>
              </a:rPr>
              <a:t>Presented by:</a:t>
            </a:r>
          </a:p>
          <a:p>
            <a:pPr algn="ctr"/>
            <a:r>
              <a:rPr lang="en-US" sz="3200" dirty="0" smtClean="0">
                <a:solidFill>
                  <a:schemeClr val="bg1"/>
                </a:solidFill>
              </a:rPr>
              <a:t>Krista Maxson Ph.D.</a:t>
            </a:r>
          </a:p>
          <a:p>
            <a:pPr algn="ctr"/>
            <a:r>
              <a:rPr lang="en-US" sz="3200" dirty="0" smtClean="0">
                <a:solidFill>
                  <a:schemeClr val="bg1"/>
                </a:solidFill>
              </a:rPr>
              <a:t>kmaxson@shawnee.edu</a:t>
            </a:r>
            <a:endParaRPr lang="en-US" sz="3200" dirty="0">
              <a:solidFill>
                <a:schemeClr val="bg1"/>
              </a:solidFill>
            </a:endParaRPr>
          </a:p>
        </p:txBody>
      </p:sp>
    </p:spTree>
    <p:extLst>
      <p:ext uri="{BB962C8B-B14F-4D97-AF65-F5344CB8AC3E}">
        <p14:creationId xmlns:p14="http://schemas.microsoft.com/office/powerpoint/2010/main" val="4230795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normAutofit fontScale="62500" lnSpcReduction="20000"/>
          </a:bodyPr>
          <a:lstStyle/>
          <a:p>
            <a:r>
              <a:rPr lang="en-US" b="1" dirty="0"/>
              <a:t>Speak Up 2013 flipped learning findings include</a:t>
            </a:r>
            <a:r>
              <a:rPr lang="en-US" b="1" dirty="0" smtClean="0"/>
              <a:t>:</a:t>
            </a:r>
          </a:p>
          <a:p>
            <a:endParaRPr lang="en-US" dirty="0"/>
          </a:p>
          <a:p>
            <a:r>
              <a:rPr lang="en-US" b="1" dirty="0"/>
              <a:t>One out of six math and science teachers</a:t>
            </a:r>
            <a:r>
              <a:rPr lang="en-US" dirty="0"/>
              <a:t> are implementing a flipped learning model using videos that they have created or sourced online.        </a:t>
            </a:r>
          </a:p>
          <a:p>
            <a:r>
              <a:rPr lang="en-US" dirty="0"/>
              <a:t>16 percent of teachers say they are </a:t>
            </a:r>
            <a:r>
              <a:rPr lang="en-US" b="1" dirty="0"/>
              <a:t>regularly creating videos of their lessons or lectures</a:t>
            </a:r>
            <a:r>
              <a:rPr lang="en-US" dirty="0"/>
              <a:t> to students to watch.   </a:t>
            </a:r>
          </a:p>
          <a:p>
            <a:r>
              <a:rPr lang="en-US" b="1" dirty="0"/>
              <a:t>45 percent</a:t>
            </a:r>
            <a:r>
              <a:rPr lang="en-US" dirty="0"/>
              <a:t> </a:t>
            </a:r>
            <a:r>
              <a:rPr lang="en-US" b="1" dirty="0"/>
              <a:t>of librarians and media specialists</a:t>
            </a:r>
            <a:r>
              <a:rPr lang="en-US" dirty="0"/>
              <a:t> are regularly creating videos and similar rich media as part of their professional practice. </a:t>
            </a:r>
          </a:p>
          <a:p>
            <a:r>
              <a:rPr lang="en-US" dirty="0"/>
              <a:t>37 percent of librarians are </a:t>
            </a:r>
            <a:r>
              <a:rPr lang="en-US" b="1" dirty="0"/>
              <a:t>helping to build teacher capacity</a:t>
            </a:r>
            <a:r>
              <a:rPr lang="en-US" dirty="0"/>
              <a:t> by supporting teachers’ skills in using and creating  video and rich media for classroom use.</a:t>
            </a:r>
          </a:p>
          <a:p>
            <a:r>
              <a:rPr lang="en-US" dirty="0"/>
              <a:t>While, </a:t>
            </a:r>
            <a:r>
              <a:rPr lang="en-US" b="1" dirty="0"/>
              <a:t>almost one-fifth of current teachers</a:t>
            </a:r>
            <a:r>
              <a:rPr lang="en-US" dirty="0"/>
              <a:t> have “learning how to flip my classroom” on their wish list for professional development this year,  </a:t>
            </a:r>
            <a:r>
              <a:rPr lang="en-US" b="1" dirty="0"/>
              <a:t>41 percent of administrators</a:t>
            </a:r>
            <a:r>
              <a:rPr lang="en-US" dirty="0"/>
              <a:t> say pre-service teachers should learn how to set up a flipped learning class model before getting a teaching credential.</a:t>
            </a:r>
          </a:p>
          <a:p>
            <a:r>
              <a:rPr lang="en-US" b="1" dirty="0"/>
              <a:t>66 percent</a:t>
            </a:r>
            <a:r>
              <a:rPr lang="en-US" dirty="0"/>
              <a:t> </a:t>
            </a:r>
            <a:r>
              <a:rPr lang="en-US" b="1" dirty="0"/>
              <a:t>of principals</a:t>
            </a:r>
            <a:r>
              <a:rPr lang="en-US" dirty="0"/>
              <a:t> said pre-service teachers should learn how to create and use videos and other digital media within their teacher preparation programs.  </a:t>
            </a:r>
          </a:p>
          <a:p>
            <a:r>
              <a:rPr lang="en-US" b="1" dirty="0"/>
              <a:t>75 percent of middle and high school students agree that flipped learning would be a good way for them to learn</a:t>
            </a:r>
            <a:r>
              <a:rPr lang="en-US" dirty="0"/>
              <a:t>, with 32 percent of those students </a:t>
            </a:r>
            <a:r>
              <a:rPr lang="en-US" i="1" dirty="0"/>
              <a:t>strongly agreeing</a:t>
            </a:r>
            <a:r>
              <a:rPr lang="en-US" dirty="0"/>
              <a:t> with that idea.  </a:t>
            </a:r>
          </a:p>
        </p:txBody>
      </p:sp>
    </p:spTree>
    <p:extLst>
      <p:ext uri="{BB962C8B-B14F-4D97-AF65-F5344CB8AC3E}">
        <p14:creationId xmlns:p14="http://schemas.microsoft.com/office/powerpoint/2010/main" val="3291934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82000" cy="67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078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
            <a:ext cx="8610600" cy="689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hlinkClick r:id="rId3"/>
          </p:cNvPr>
          <p:cNvSpPr/>
          <p:nvPr/>
        </p:nvSpPr>
        <p:spPr>
          <a:xfrm>
            <a:off x="6096000" y="4343400"/>
            <a:ext cx="228600" cy="665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249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0886"/>
            <a:ext cx="9067800" cy="726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905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14" y="241698"/>
            <a:ext cx="7428572" cy="6374604"/>
          </a:xfrm>
          <a:prstGeom prst="rect">
            <a:avLst/>
          </a:prstGeom>
        </p:spPr>
      </p:pic>
      <p:sp>
        <p:nvSpPr>
          <p:cNvPr id="3" name="Rectangle 2"/>
          <p:cNvSpPr/>
          <p:nvPr/>
        </p:nvSpPr>
        <p:spPr>
          <a:xfrm>
            <a:off x="1371600" y="6246970"/>
            <a:ext cx="3890039" cy="369332"/>
          </a:xfrm>
          <a:prstGeom prst="rect">
            <a:avLst/>
          </a:prstGeom>
        </p:spPr>
        <p:txBody>
          <a:bodyPr wrap="none">
            <a:spAutoFit/>
          </a:bodyPr>
          <a:lstStyle/>
          <a:p>
            <a:r>
              <a:rPr lang="en-US" dirty="0" smtClean="0"/>
              <a:t>http://www.learnnc.org/lp/pages/4719</a:t>
            </a:r>
            <a:endParaRPr lang="en-US" dirty="0"/>
          </a:p>
        </p:txBody>
      </p:sp>
      <p:cxnSp>
        <p:nvCxnSpPr>
          <p:cNvPr id="5" name="Straight Arrow Connector 4"/>
          <p:cNvCxnSpPr/>
          <p:nvPr/>
        </p:nvCxnSpPr>
        <p:spPr>
          <a:xfrm>
            <a:off x="1143000" y="4495800"/>
            <a:ext cx="0" cy="1751170"/>
          </a:xfrm>
          <a:prstGeom prst="straightConnector1">
            <a:avLst/>
          </a:prstGeom>
          <a:ln w="50800">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143000" y="381000"/>
            <a:ext cx="0" cy="4038600"/>
          </a:xfrm>
          <a:prstGeom prst="straightConnector1">
            <a:avLst/>
          </a:prstGeom>
          <a:ln w="50800">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3000" y="1295400"/>
            <a:ext cx="2173619" cy="369332"/>
          </a:xfrm>
          <a:prstGeom prst="rect">
            <a:avLst/>
          </a:prstGeom>
          <a:noFill/>
        </p:spPr>
        <p:txBody>
          <a:bodyPr wrap="square" rtlCol="0">
            <a:spAutoFit/>
          </a:bodyPr>
          <a:lstStyle/>
          <a:p>
            <a:r>
              <a:rPr lang="en-US" dirty="0" smtClean="0"/>
              <a:t>Active Learning</a:t>
            </a:r>
            <a:endParaRPr lang="en-US" dirty="0"/>
          </a:p>
        </p:txBody>
      </p:sp>
      <p:sp>
        <p:nvSpPr>
          <p:cNvPr id="9" name="TextBox 8"/>
          <p:cNvSpPr txBox="1"/>
          <p:nvPr/>
        </p:nvSpPr>
        <p:spPr>
          <a:xfrm>
            <a:off x="1143000" y="4953000"/>
            <a:ext cx="1600200" cy="369332"/>
          </a:xfrm>
          <a:prstGeom prst="rect">
            <a:avLst/>
          </a:prstGeom>
          <a:noFill/>
        </p:spPr>
        <p:txBody>
          <a:bodyPr wrap="square" rtlCol="0">
            <a:spAutoFit/>
          </a:bodyPr>
          <a:lstStyle/>
          <a:p>
            <a:r>
              <a:rPr lang="en-US" dirty="0" smtClean="0"/>
              <a:t>Passive</a:t>
            </a:r>
            <a:endParaRPr lang="en-US" dirty="0"/>
          </a:p>
        </p:txBody>
      </p:sp>
    </p:spTree>
    <p:extLst>
      <p:ext uri="{BB962C8B-B14F-4D97-AF65-F5344CB8AC3E}">
        <p14:creationId xmlns:p14="http://schemas.microsoft.com/office/powerpoint/2010/main" val="1805263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Learning</a:t>
            </a:r>
            <a:endParaRPr lang="en-US" dirty="0"/>
          </a:p>
        </p:txBody>
      </p:sp>
      <p:sp>
        <p:nvSpPr>
          <p:cNvPr id="3" name="Content Placeholder 2"/>
          <p:cNvSpPr>
            <a:spLocks noGrp="1"/>
          </p:cNvSpPr>
          <p:nvPr>
            <p:ph idx="1"/>
          </p:nvPr>
        </p:nvSpPr>
        <p:spPr/>
        <p:txBody>
          <a:bodyPr>
            <a:normAutofit lnSpcReduction="10000"/>
          </a:bodyPr>
          <a:lstStyle/>
          <a:p>
            <a:r>
              <a:rPr lang="en-US" b="1" dirty="0" smtClean="0"/>
              <a:t>Inquiry-based Learning (IBL)</a:t>
            </a:r>
          </a:p>
          <a:p>
            <a:endParaRPr lang="en-US" b="1" dirty="0"/>
          </a:p>
          <a:p>
            <a:endParaRPr lang="en-US" b="1" dirty="0" smtClean="0"/>
          </a:p>
          <a:p>
            <a:endParaRPr lang="en-US" b="1" dirty="0" smtClean="0"/>
          </a:p>
          <a:p>
            <a:endParaRPr lang="en-US" b="1" dirty="0"/>
          </a:p>
          <a:p>
            <a:r>
              <a:rPr lang="en-US" b="1" dirty="0"/>
              <a:t>Project-based or Problem-based learning (PBL</a:t>
            </a:r>
            <a:r>
              <a:rPr lang="en-US" b="1" dirty="0" smtClean="0"/>
              <a:t>)</a:t>
            </a:r>
          </a:p>
          <a:p>
            <a:r>
              <a:rPr lang="en-US" b="1" dirty="0" smtClean="0"/>
              <a:t>Cooperative or Collaborative Learning</a:t>
            </a:r>
            <a:endParaRPr lang="en-US" b="1" dirty="0"/>
          </a:p>
          <a:p>
            <a:pPr marL="457200" lvl="1" indent="0">
              <a:buNone/>
            </a:pPr>
            <a:endParaRPr lang="en-US" dirty="0" smtClean="0"/>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95400"/>
            <a:ext cx="5181600" cy="30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91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Learning</a:t>
            </a:r>
            <a:endParaRPr lang="en-US" dirty="0"/>
          </a:p>
        </p:txBody>
      </p:sp>
      <p:sp>
        <p:nvSpPr>
          <p:cNvPr id="3" name="Content Placeholder 2"/>
          <p:cNvSpPr>
            <a:spLocks noGrp="1"/>
          </p:cNvSpPr>
          <p:nvPr>
            <p:ph idx="1"/>
          </p:nvPr>
        </p:nvSpPr>
        <p:spPr>
          <a:xfrm>
            <a:off x="609600" y="1600200"/>
            <a:ext cx="8229600" cy="4525963"/>
          </a:xfrm>
        </p:spPr>
        <p:txBody>
          <a:bodyPr>
            <a:normAutofit lnSpcReduction="10000"/>
          </a:bodyPr>
          <a:lstStyle/>
          <a:p>
            <a:r>
              <a:rPr lang="en-US" b="1" dirty="0" smtClean="0"/>
              <a:t>Peer Instruction- Dr. Eric Mazur</a:t>
            </a:r>
          </a:p>
          <a:p>
            <a:pPr marL="0" indent="0">
              <a:buNone/>
            </a:pPr>
            <a:r>
              <a:rPr lang="en-US" sz="2400" dirty="0"/>
              <a:t>Peer Instruction actively engages the students in their own learning. Carefully chosen questions </a:t>
            </a:r>
            <a:r>
              <a:rPr lang="en-US" sz="2400" i="1" dirty="0" err="1" smtClean="0"/>
              <a:t>ConcepTests</a:t>
            </a:r>
            <a:r>
              <a:rPr lang="en-US" sz="2400" dirty="0"/>
              <a:t> give students the </a:t>
            </a:r>
            <a:r>
              <a:rPr lang="en-US" sz="2400" dirty="0" smtClean="0"/>
              <a:t>opportunity to </a:t>
            </a:r>
            <a:r>
              <a:rPr lang="en-US" sz="2400" dirty="0"/>
              <a:t>discover and correct their misunderstandings of the material, and, in the process, learn the key ideas of physics from one another.</a:t>
            </a:r>
            <a:r>
              <a:rPr lang="en-US" dirty="0"/>
              <a:t> </a:t>
            </a:r>
            <a:endParaRPr lang="en-US" dirty="0" smtClean="0"/>
          </a:p>
          <a:p>
            <a:pPr marL="0" indent="0">
              <a:buNone/>
            </a:pPr>
            <a:endParaRPr lang="en-US" dirty="0"/>
          </a:p>
          <a:p>
            <a:pPr marL="0" indent="0">
              <a:buNone/>
            </a:pPr>
            <a:endParaRPr lang="en-US" dirty="0" smtClean="0"/>
          </a:p>
          <a:p>
            <a:pPr marL="0" indent="0">
              <a:buNone/>
            </a:pPr>
            <a:endParaRPr lang="en-US" dirty="0" smtClean="0"/>
          </a:p>
          <a:p>
            <a:pPr lvl="1"/>
            <a:r>
              <a:rPr lang="en-US" dirty="0" smtClean="0"/>
              <a:t>See “Confessions of a converted lecturer”</a:t>
            </a:r>
          </a:p>
          <a:p>
            <a:pPr marL="0" indent="0">
              <a:buNone/>
            </a:pPr>
            <a:endParaRPr lang="en-US" dirty="0" smtClean="0"/>
          </a:p>
          <a:p>
            <a:pPr marL="457200" lvl="1" indent="0">
              <a:buNone/>
            </a:pPr>
            <a:endParaRPr lang="en-US" dirty="0" smtClean="0"/>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581400"/>
            <a:ext cx="29622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197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Pro</a:t>
            </a:r>
            <a:endParaRPr lang="en-US" sz="7200" dirty="0"/>
          </a:p>
        </p:txBody>
      </p:sp>
      <p:sp>
        <p:nvSpPr>
          <p:cNvPr id="3" name="Content Placeholder 2"/>
          <p:cNvSpPr>
            <a:spLocks noGrp="1"/>
          </p:cNvSpPr>
          <p:nvPr>
            <p:ph idx="1"/>
          </p:nvPr>
        </p:nvSpPr>
        <p:spPr/>
        <p:txBody>
          <a:bodyPr/>
          <a:lstStyle/>
          <a:p>
            <a:pPr marL="0" indent="0" algn="ctr">
              <a:buNone/>
            </a:pPr>
            <a:endParaRPr lang="en-US" sz="6000" dirty="0" smtClean="0"/>
          </a:p>
          <a:p>
            <a:pPr marL="0" indent="0" algn="ctr">
              <a:buNone/>
            </a:pPr>
            <a:r>
              <a:rPr lang="en-US" sz="6000" dirty="0" smtClean="0"/>
              <a:t>Use of Technology</a:t>
            </a:r>
          </a:p>
          <a:p>
            <a:pPr lvl="1"/>
            <a:endParaRPr lang="en-US" dirty="0" smtClean="0"/>
          </a:p>
          <a:p>
            <a:pPr marL="457200" lvl="1"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038600"/>
            <a:ext cx="2481391"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9445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490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303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8502"/>
            <a:ext cx="8762999" cy="6563919"/>
          </a:xfrm>
          <a:prstGeom prst="rect">
            <a:avLst/>
          </a:prstGeom>
        </p:spPr>
      </p:pic>
    </p:spTree>
    <p:extLst>
      <p:ext uri="{BB962C8B-B14F-4D97-AF65-F5344CB8AC3E}">
        <p14:creationId xmlns:p14="http://schemas.microsoft.com/office/powerpoint/2010/main" val="235114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1" y="76201"/>
            <a:ext cx="5029200" cy="6705600"/>
          </a:xfrm>
          <a:prstGeom prst="rect">
            <a:avLst/>
          </a:prstGeom>
        </p:spPr>
      </p:pic>
      <p:sp>
        <p:nvSpPr>
          <p:cNvPr id="3" name="TextBox 2"/>
          <p:cNvSpPr txBox="1"/>
          <p:nvPr/>
        </p:nvSpPr>
        <p:spPr>
          <a:xfrm>
            <a:off x="7239000" y="5787348"/>
            <a:ext cx="1600200" cy="646331"/>
          </a:xfrm>
          <a:prstGeom prst="rect">
            <a:avLst/>
          </a:prstGeom>
          <a:noFill/>
        </p:spPr>
        <p:txBody>
          <a:bodyPr wrap="square" rtlCol="0">
            <a:spAutoFit/>
          </a:bodyPr>
          <a:lstStyle/>
          <a:p>
            <a:r>
              <a:rPr lang="en-US" dirty="0" smtClean="0"/>
              <a:t>Wikimedia Commons</a:t>
            </a:r>
            <a:endParaRPr lang="en-US" dirty="0"/>
          </a:p>
        </p:txBody>
      </p:sp>
    </p:spTree>
    <p:extLst>
      <p:ext uri="{BB962C8B-B14F-4D97-AF65-F5344CB8AC3E}">
        <p14:creationId xmlns:p14="http://schemas.microsoft.com/office/powerpoint/2010/main" val="818158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89209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340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ncast sample - edited from Dan Casmier's Alkene Nam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04800"/>
            <a:ext cx="9144000" cy="5143500"/>
          </a:xfrm>
          <a:prstGeom prst="rect">
            <a:avLst/>
          </a:prstGeom>
        </p:spPr>
      </p:pic>
      <p:sp>
        <p:nvSpPr>
          <p:cNvPr id="3" name="TextBox 2"/>
          <p:cNvSpPr txBox="1"/>
          <p:nvPr/>
        </p:nvSpPr>
        <p:spPr>
          <a:xfrm>
            <a:off x="1676400" y="6324600"/>
            <a:ext cx="5943600" cy="381000"/>
          </a:xfrm>
          <a:prstGeom prst="rect">
            <a:avLst/>
          </a:prstGeom>
          <a:noFill/>
        </p:spPr>
        <p:txBody>
          <a:bodyPr wrap="square" rtlCol="0">
            <a:spAutoFit/>
          </a:bodyPr>
          <a:lstStyle/>
          <a:p>
            <a:r>
              <a:rPr lang="en-US" dirty="0" err="1"/>
              <a:t>Pencast</a:t>
            </a:r>
            <a:r>
              <a:rPr lang="en-US" dirty="0"/>
              <a:t> sample - edited from Dan </a:t>
            </a:r>
            <a:r>
              <a:rPr lang="en-US" dirty="0" err="1"/>
              <a:t>Casmier's</a:t>
            </a:r>
            <a:r>
              <a:rPr lang="en-US" dirty="0"/>
              <a:t> Alkene Naming</a:t>
            </a:r>
          </a:p>
        </p:txBody>
      </p:sp>
    </p:spTree>
    <p:extLst>
      <p:ext uri="{BB962C8B-B14F-4D97-AF65-F5344CB8AC3E}">
        <p14:creationId xmlns:p14="http://schemas.microsoft.com/office/powerpoint/2010/main" val="1197050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Screencast or Lecture Capture</a:t>
            </a:r>
            <a:endParaRPr lang="en-US" dirty="0"/>
          </a:p>
        </p:txBody>
      </p:sp>
      <p:sp>
        <p:nvSpPr>
          <p:cNvPr id="3" name="Content Placeholder 2"/>
          <p:cNvSpPr>
            <a:spLocks noGrp="1"/>
          </p:cNvSpPr>
          <p:nvPr>
            <p:ph idx="1"/>
          </p:nvPr>
        </p:nvSpPr>
        <p:spPr/>
        <p:txBody>
          <a:bodyPr>
            <a:normAutofit/>
          </a:bodyPr>
          <a:lstStyle/>
          <a:p>
            <a:r>
              <a:rPr lang="en-US" dirty="0" smtClean="0"/>
              <a:t>Screen-casting: </a:t>
            </a:r>
            <a:r>
              <a:rPr lang="en-US" sz="2800" dirty="0" smtClean="0"/>
              <a:t>Where students see a recording of what is on your computer screen</a:t>
            </a:r>
          </a:p>
          <a:p>
            <a:endParaRPr lang="en-US" sz="2800" dirty="0" smtClean="0"/>
          </a:p>
          <a:p>
            <a:pPr lvl="1"/>
            <a:r>
              <a:rPr lang="en-US" dirty="0"/>
              <a:t>D</a:t>
            </a:r>
            <a:r>
              <a:rPr lang="en-US" dirty="0" smtClean="0"/>
              <a:t>ocument camera recordings</a:t>
            </a:r>
          </a:p>
          <a:p>
            <a:pPr lvl="1"/>
            <a:r>
              <a:rPr lang="en-US" dirty="0" err="1" smtClean="0"/>
              <a:t>Pencasts</a:t>
            </a:r>
            <a:endParaRPr lang="en-US" dirty="0"/>
          </a:p>
          <a:p>
            <a:pPr lvl="1"/>
            <a:r>
              <a:rPr lang="en-US" dirty="0" smtClean="0"/>
              <a:t>Tablets</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114800"/>
            <a:ext cx="43767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16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6063187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Screencast or Lecture Capture</a:t>
            </a:r>
            <a:endParaRPr lang="en-US" dirty="0"/>
          </a:p>
        </p:txBody>
      </p:sp>
      <p:sp>
        <p:nvSpPr>
          <p:cNvPr id="3" name="Content Placeholder 2"/>
          <p:cNvSpPr>
            <a:spLocks noGrp="1"/>
          </p:cNvSpPr>
          <p:nvPr>
            <p:ph idx="1"/>
          </p:nvPr>
        </p:nvSpPr>
        <p:spPr/>
        <p:txBody>
          <a:bodyPr>
            <a:normAutofit/>
          </a:bodyPr>
          <a:lstStyle/>
          <a:p>
            <a:r>
              <a:rPr lang="en-US" dirty="0" smtClean="0"/>
              <a:t>Lecture Capture: </a:t>
            </a:r>
            <a:r>
              <a:rPr lang="en-US" sz="2800" dirty="0" smtClean="0"/>
              <a:t>Where students see a recording of you lecturing</a:t>
            </a:r>
          </a:p>
          <a:p>
            <a:endParaRPr lang="en-US" sz="2800" dirty="0" smtClean="0"/>
          </a:p>
          <a:p>
            <a:pPr lvl="1"/>
            <a:r>
              <a:rPr lang="en-US" dirty="0" smtClean="0"/>
              <a:t>Any video recording device</a:t>
            </a:r>
          </a:p>
          <a:p>
            <a:pPr lvl="2"/>
            <a:r>
              <a:rPr lang="en-US" dirty="0" smtClean="0"/>
              <a:t>Video camera</a:t>
            </a:r>
          </a:p>
          <a:p>
            <a:pPr lvl="2"/>
            <a:r>
              <a:rPr lang="en-US" dirty="0" smtClean="0"/>
              <a:t>Smartphones</a:t>
            </a:r>
          </a:p>
          <a:p>
            <a:pPr lvl="2"/>
            <a:r>
              <a:rPr lang="en-US" dirty="0" smtClean="0"/>
              <a:t>tablets</a:t>
            </a:r>
            <a:endParaRPr lang="en-US" dirty="0"/>
          </a:p>
          <a:p>
            <a:pPr marL="457200" lvl="1" indent="0">
              <a:buNone/>
            </a:pPr>
            <a:endParaRPr lang="en-US" dirty="0"/>
          </a:p>
        </p:txBody>
      </p:sp>
    </p:spTree>
    <p:extLst>
      <p:ext uri="{BB962C8B-B14F-4D97-AF65-F5344CB8AC3E}">
        <p14:creationId xmlns:p14="http://schemas.microsoft.com/office/powerpoint/2010/main" val="30140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y record lectur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526003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More time in class to devote to higher order cognitive development</a:t>
            </a:r>
          </a:p>
          <a:p>
            <a:r>
              <a:rPr lang="en-US" sz="2800" dirty="0" smtClean="0"/>
              <a:t>Increase student participation and engagement</a:t>
            </a:r>
          </a:p>
          <a:p>
            <a:r>
              <a:rPr lang="en-US" sz="2800" dirty="0" smtClean="0"/>
              <a:t>Improve students team based skills</a:t>
            </a:r>
          </a:p>
          <a:p>
            <a:r>
              <a:rPr lang="en-US" sz="2800" dirty="0" smtClean="0"/>
              <a:t>Increase students ownership of their learning</a:t>
            </a:r>
          </a:p>
          <a:p>
            <a:r>
              <a:rPr lang="en-US" sz="2800" dirty="0" smtClean="0"/>
              <a:t>Increase faculty-to-student interaction</a:t>
            </a:r>
          </a:p>
          <a:p>
            <a:r>
              <a:rPr lang="en-US" sz="2800" dirty="0" smtClean="0"/>
              <a:t>Address student absences</a:t>
            </a:r>
          </a:p>
          <a:p>
            <a:r>
              <a:rPr lang="en-US" sz="2800" dirty="0" smtClean="0"/>
              <a:t>Ability for students to review</a:t>
            </a:r>
          </a:p>
          <a:p>
            <a:r>
              <a:rPr lang="en-US" sz="2800" dirty="0" smtClean="0"/>
              <a:t>Improved lectures</a:t>
            </a:r>
          </a:p>
          <a:p>
            <a:endParaRPr lang="en-US" dirty="0"/>
          </a:p>
        </p:txBody>
      </p:sp>
    </p:spTree>
    <p:extLst>
      <p:ext uri="{BB962C8B-B14F-4D97-AF65-F5344CB8AC3E}">
        <p14:creationId xmlns:p14="http://schemas.microsoft.com/office/powerpoint/2010/main" val="124915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stopping you? (Cons)</a:t>
            </a:r>
            <a:endParaRPr lang="en-US" dirty="0"/>
          </a:p>
        </p:txBody>
      </p:sp>
      <p:sp>
        <p:nvSpPr>
          <p:cNvPr id="3" name="Content Placeholder 2"/>
          <p:cNvSpPr>
            <a:spLocks noGrp="1"/>
          </p:cNvSpPr>
          <p:nvPr>
            <p:ph idx="1"/>
          </p:nvPr>
        </p:nvSpPr>
        <p:spPr/>
        <p:txBody>
          <a:bodyPr/>
          <a:lstStyle/>
          <a:p>
            <a:r>
              <a:rPr lang="en-US" dirty="0" smtClean="0"/>
              <a:t>The front-end workload</a:t>
            </a:r>
          </a:p>
          <a:p>
            <a:r>
              <a:rPr lang="en-US" dirty="0" smtClean="0"/>
              <a:t>Possible decline of student evaluations</a:t>
            </a:r>
          </a:p>
          <a:p>
            <a:r>
              <a:rPr lang="en-US" dirty="0" smtClean="0"/>
              <a:t>What if students don’t watch videos?</a:t>
            </a:r>
          </a:p>
          <a:p>
            <a:r>
              <a:rPr lang="en-US" dirty="0" smtClean="0"/>
              <a:t>Access to technology</a:t>
            </a:r>
          </a:p>
          <a:p>
            <a:r>
              <a:rPr lang="en-US" dirty="0" smtClean="0"/>
              <a:t>Copyright </a:t>
            </a:r>
            <a:r>
              <a:rPr lang="en-US" dirty="0" smtClean="0">
                <a:hlinkClick r:id="rId2"/>
              </a:rPr>
              <a:t>issues</a:t>
            </a:r>
            <a:endParaRPr lang="en-US" dirty="0" smtClean="0"/>
          </a:p>
          <a:p>
            <a:endParaRPr lang="en-US" dirty="0" smtClean="0"/>
          </a:p>
          <a:p>
            <a:endParaRPr lang="en-US" dirty="0"/>
          </a:p>
        </p:txBody>
      </p:sp>
      <p:sp>
        <p:nvSpPr>
          <p:cNvPr id="4" name="Rectangle 3"/>
          <p:cNvSpPr/>
          <p:nvPr/>
        </p:nvSpPr>
        <p:spPr>
          <a:xfrm>
            <a:off x="914400" y="4038600"/>
            <a:ext cx="2667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91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Train students on how to watch videos</a:t>
            </a:r>
          </a:p>
          <a:p>
            <a:r>
              <a:rPr lang="en-US" dirty="0" smtClean="0"/>
              <a:t>Embed quizzes or questions, problems for students to work, have quick assessment at the beginning of class</a:t>
            </a:r>
          </a:p>
          <a:p>
            <a:r>
              <a:rPr lang="en-US" dirty="0" smtClean="0"/>
              <a:t>Train students to look for answers to lower level questions using the web and ask higher level questions in class</a:t>
            </a:r>
          </a:p>
          <a:p>
            <a:r>
              <a:rPr lang="en-US" dirty="0" smtClean="0"/>
              <a:t>Explain that you now have more time to help each one of them individually, of course that means they can not longer be the passive learner </a:t>
            </a:r>
          </a:p>
          <a:p>
            <a:endParaRPr lang="en-US" dirty="0"/>
          </a:p>
        </p:txBody>
      </p:sp>
    </p:spTree>
    <p:extLst>
      <p:ext uri="{BB962C8B-B14F-4D97-AF65-F5344CB8AC3E}">
        <p14:creationId xmlns:p14="http://schemas.microsoft.com/office/powerpoint/2010/main" val="28182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lgn="ctr">
              <a:buNone/>
            </a:pPr>
            <a:r>
              <a:rPr lang="en-US" dirty="0" smtClean="0"/>
              <a:t>No Pressure!</a:t>
            </a:r>
          </a:p>
          <a:p>
            <a:pPr marL="0" indent="0" algn="ctr">
              <a:buNone/>
            </a:pPr>
            <a:r>
              <a:rPr lang="en-US" dirty="0"/>
              <a:t>D</a:t>
            </a:r>
            <a:r>
              <a:rPr lang="en-US" dirty="0" smtClean="0"/>
              <a:t>o what you do best, make sure your students get to experience your passion and enthusiasm for you discipline.</a:t>
            </a:r>
            <a:endParaRPr lang="en-US" dirty="0"/>
          </a:p>
        </p:txBody>
      </p:sp>
    </p:spTree>
    <p:extLst>
      <p:ext uri="{BB962C8B-B14F-4D97-AF65-F5344CB8AC3E}">
        <p14:creationId xmlns:p14="http://schemas.microsoft.com/office/powerpoint/2010/main" val="2448978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0" y="0"/>
            <a:ext cx="9154320" cy="6756400"/>
          </a:xfrm>
          <a:prstGeom prst="rect">
            <a:avLst/>
          </a:prstGeom>
        </p:spPr>
      </p:pic>
      <p:sp>
        <p:nvSpPr>
          <p:cNvPr id="3" name="TextBox 2"/>
          <p:cNvSpPr txBox="1"/>
          <p:nvPr/>
        </p:nvSpPr>
        <p:spPr>
          <a:xfrm>
            <a:off x="2057400" y="152400"/>
            <a:ext cx="4648200" cy="369332"/>
          </a:xfrm>
          <a:prstGeom prst="rect">
            <a:avLst/>
          </a:prstGeom>
          <a:noFill/>
        </p:spPr>
        <p:txBody>
          <a:bodyPr wrap="square" rtlCol="0">
            <a:spAutoFit/>
          </a:bodyPr>
          <a:lstStyle/>
          <a:p>
            <a:r>
              <a:rPr lang="en-US" dirty="0" smtClean="0"/>
              <a:t>West Point Recitation, circa 1900 (maa.org)</a:t>
            </a:r>
            <a:endParaRPr lang="en-US" dirty="0"/>
          </a:p>
        </p:txBody>
      </p:sp>
    </p:spTree>
    <p:extLst>
      <p:ext uri="{BB962C8B-B14F-4D97-AF65-F5344CB8AC3E}">
        <p14:creationId xmlns:p14="http://schemas.microsoft.com/office/powerpoint/2010/main" val="8637056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19800"/>
            <a:ext cx="5486400" cy="566738"/>
          </a:xfrm>
        </p:spPr>
        <p:txBody>
          <a:bodyPr/>
          <a:lstStyle/>
          <a:p>
            <a:pPr algn="ctr"/>
            <a:r>
              <a:rPr lang="en-US" dirty="0" smtClean="0"/>
              <a:t>Dr. George </a:t>
            </a:r>
            <a:r>
              <a:rPr lang="en-US" dirty="0" err="1" smtClean="0"/>
              <a:t>Polya</a:t>
            </a:r>
            <a:r>
              <a:rPr lang="en-US" dirty="0" smtClean="0"/>
              <a:t> and Krista Maxson 1972</a:t>
            </a:r>
            <a:endParaRPr lang="en-US" dirty="0"/>
          </a:p>
        </p:txBody>
      </p:sp>
      <p:sp>
        <p:nvSpPr>
          <p:cNvPr id="4" name="Text Placeholder 3"/>
          <p:cNvSpPr>
            <a:spLocks noGrp="1"/>
          </p:cNvSpPr>
          <p:nvPr>
            <p:ph type="body" sz="half" idx="2"/>
          </p:nvPr>
        </p:nvSpPr>
        <p:spPr>
          <a:xfrm>
            <a:off x="6172200" y="228600"/>
            <a:ext cx="2667000" cy="6019800"/>
          </a:xfrm>
        </p:spPr>
        <p:txBody>
          <a:bodyPr>
            <a:normAutofit/>
          </a:bodyPr>
          <a:lstStyle/>
          <a:p>
            <a:r>
              <a:rPr lang="en-US" sz="2000" dirty="0" smtClean="0"/>
              <a:t>“To </a:t>
            </a:r>
            <a:r>
              <a:rPr lang="en-US" sz="2000" dirty="0"/>
              <a:t>teach effectively a teacher must develop a feeling for his subject; he cannot make his students sense its vitality if he does not sense it himself. He cannot share his enthusiasm when he has no enthusiasm to share. How he makes his point may be as important as the point he makes; he must personally feel it to be important</a:t>
            </a:r>
            <a:r>
              <a:rPr lang="en-US" sz="2000" dirty="0" smtClean="0"/>
              <a:t>.”</a:t>
            </a:r>
          </a:p>
          <a:p>
            <a:r>
              <a:rPr lang="en-US" sz="2000" dirty="0" smtClean="0"/>
              <a:t>- </a:t>
            </a:r>
            <a:r>
              <a:rPr lang="en-US" sz="2000" i="1" dirty="0" smtClean="0"/>
              <a:t>George </a:t>
            </a:r>
            <a:r>
              <a:rPr lang="en-US" sz="2000" i="1" dirty="0" err="1" smtClean="0"/>
              <a:t>Polya</a:t>
            </a:r>
            <a:endParaRPr lang="en-US" sz="2000" i="1" dirty="0" smtClean="0"/>
          </a:p>
          <a:p>
            <a:endParaRPr lang="en-US" sz="2000" dirty="0"/>
          </a:p>
        </p:txBody>
      </p:sp>
      <p:pic>
        <p:nvPicPr>
          <p:cNvPr id="8195" name="Picture 3" descr="C:\Users\kmaxson\Pictures\Krista-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11009"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33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066800"/>
            <a:ext cx="7772400" cy="4419600"/>
          </a:xfrm>
        </p:spPr>
        <p:txBody>
          <a:bodyPr>
            <a:normAutofit/>
          </a:bodyPr>
          <a:lstStyle/>
          <a:p>
            <a:pPr marL="342900" indent="-342900">
              <a:buFont typeface="Arial" panose="020B0604020202020204" pitchFamily="34" charset="0"/>
              <a:buChar char="•"/>
            </a:pPr>
            <a:r>
              <a:rPr lang="en-US" sz="2400" dirty="0" err="1">
                <a:solidFill>
                  <a:schemeClr val="tx1"/>
                </a:solidFill>
              </a:rPr>
              <a:t>Lage</a:t>
            </a:r>
            <a:r>
              <a:rPr lang="en-US" sz="2400" dirty="0">
                <a:solidFill>
                  <a:schemeClr val="tx1"/>
                </a:solidFill>
              </a:rPr>
              <a:t>, M. J., Platt, G. J., &amp; </a:t>
            </a:r>
            <a:r>
              <a:rPr lang="en-US" sz="2400" dirty="0" err="1">
                <a:solidFill>
                  <a:schemeClr val="tx1"/>
                </a:solidFill>
              </a:rPr>
              <a:t>Treglia</a:t>
            </a:r>
            <a:r>
              <a:rPr lang="en-US" sz="2400" dirty="0">
                <a:solidFill>
                  <a:schemeClr val="tx1"/>
                </a:solidFill>
              </a:rPr>
              <a:t>, M.  (2000). </a:t>
            </a:r>
            <a:r>
              <a:rPr lang="en-US" dirty="0">
                <a:solidFill>
                  <a:schemeClr val="tx1"/>
                </a:solidFill>
              </a:rPr>
              <a:t>Inverting the classroom:  A gateway to creating an inclusive learning environment.  </a:t>
            </a:r>
            <a:r>
              <a:rPr lang="en-US" i="1" dirty="0">
                <a:solidFill>
                  <a:schemeClr val="tx1"/>
                </a:solidFill>
              </a:rPr>
              <a:t>The Journal of Economic Education, 31</a:t>
            </a:r>
            <a:r>
              <a:rPr lang="en-US" dirty="0">
                <a:solidFill>
                  <a:schemeClr val="tx1"/>
                </a:solidFill>
              </a:rPr>
              <a:t> (1), 30-43</a:t>
            </a:r>
            <a:r>
              <a:rPr lang="en-US" dirty="0" smtClean="0">
                <a:solidFill>
                  <a:schemeClr val="tx1"/>
                </a:solidFill>
              </a:rPr>
              <a:t>.</a:t>
            </a:r>
          </a:p>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r>
              <a:rPr lang="en-US" sz="2400" dirty="0">
                <a:solidFill>
                  <a:schemeClr val="tx1"/>
                </a:solidFill>
              </a:rPr>
              <a:t>Baker, J. W. (2000). </a:t>
            </a:r>
            <a:r>
              <a:rPr lang="en-US" dirty="0">
                <a:solidFill>
                  <a:schemeClr val="tx1"/>
                </a:solidFill>
              </a:rPr>
              <a:t>The "classroom flip": Using web course management tools to become the guide by the side. </a:t>
            </a:r>
            <a:r>
              <a:rPr lang="en-US" i="1" dirty="0">
                <a:solidFill>
                  <a:schemeClr val="tx1"/>
                </a:solidFill>
              </a:rPr>
              <a:t>11th International Conference on College Teaching and Learning</a:t>
            </a:r>
            <a:r>
              <a:rPr lang="en-US" dirty="0">
                <a:solidFill>
                  <a:schemeClr val="tx1"/>
                </a:solidFill>
              </a:rPr>
              <a:t>, Jacksonville, Florida, United States.</a:t>
            </a:r>
          </a:p>
          <a:p>
            <a:endParaRPr lang="en-US" dirty="0"/>
          </a:p>
          <a:p>
            <a:endParaRPr lang="en-US" dirty="0"/>
          </a:p>
        </p:txBody>
      </p:sp>
      <p:sp>
        <p:nvSpPr>
          <p:cNvPr id="2" name="TextBox 1"/>
          <p:cNvSpPr txBox="1"/>
          <p:nvPr/>
        </p:nvSpPr>
        <p:spPr>
          <a:xfrm>
            <a:off x="1066800" y="533400"/>
            <a:ext cx="7010400" cy="707886"/>
          </a:xfrm>
          <a:prstGeom prst="rect">
            <a:avLst/>
          </a:prstGeom>
          <a:noFill/>
        </p:spPr>
        <p:txBody>
          <a:bodyPr wrap="square" rtlCol="0">
            <a:spAutoFit/>
          </a:bodyPr>
          <a:lstStyle/>
          <a:p>
            <a:pPr algn="ctr"/>
            <a:r>
              <a:rPr lang="en-US" sz="4000" dirty="0" smtClean="0"/>
              <a:t>More recently:</a:t>
            </a:r>
            <a:endParaRPr lang="en-US" sz="4000" dirty="0"/>
          </a:p>
        </p:txBody>
      </p:sp>
    </p:spTree>
    <p:extLst>
      <p:ext uri="{BB962C8B-B14F-4D97-AF65-F5344CB8AC3E}">
        <p14:creationId xmlns:p14="http://schemas.microsoft.com/office/powerpoint/2010/main" val="30271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46" y="609600"/>
            <a:ext cx="7596554"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0" y="5257800"/>
            <a:ext cx="6858000" cy="1077218"/>
          </a:xfrm>
          <a:prstGeom prst="rect">
            <a:avLst/>
          </a:prstGeom>
          <a:noFill/>
        </p:spPr>
        <p:txBody>
          <a:bodyPr wrap="square" rtlCol="0">
            <a:spAutoFit/>
          </a:bodyPr>
          <a:lstStyle/>
          <a:p>
            <a:r>
              <a:rPr lang="en-US" sz="3200" dirty="0" smtClean="0"/>
              <a:t>Aaron </a:t>
            </a:r>
            <a:r>
              <a:rPr lang="en-US" sz="3200" dirty="0" err="1" smtClean="0"/>
              <a:t>Sams</a:t>
            </a:r>
            <a:r>
              <a:rPr lang="en-US" sz="3200" dirty="0" smtClean="0"/>
              <a:t> and Jonathon Bergmann  “Pioneers of the Flipped movement”</a:t>
            </a:r>
            <a:endParaRPr lang="en-US" sz="3200" dirty="0"/>
          </a:p>
        </p:txBody>
      </p:sp>
      <p:sp>
        <p:nvSpPr>
          <p:cNvPr id="3" name="TextBox 2"/>
          <p:cNvSpPr txBox="1"/>
          <p:nvPr/>
        </p:nvSpPr>
        <p:spPr>
          <a:xfrm>
            <a:off x="1066800" y="4724400"/>
            <a:ext cx="6019800" cy="381000"/>
          </a:xfrm>
          <a:prstGeom prst="rect">
            <a:avLst/>
          </a:prstGeom>
          <a:noFill/>
        </p:spPr>
        <p:txBody>
          <a:bodyPr wrap="square" rtlCol="0">
            <a:spAutoFit/>
          </a:bodyPr>
          <a:lstStyle/>
          <a:p>
            <a:r>
              <a:rPr lang="en-US" dirty="0"/>
              <a:t>Photo: Peak Educational Consulting LLC</a:t>
            </a:r>
          </a:p>
        </p:txBody>
      </p:sp>
    </p:spTree>
    <p:extLst>
      <p:ext uri="{BB962C8B-B14F-4D97-AF65-F5344CB8AC3E}">
        <p14:creationId xmlns:p14="http://schemas.microsoft.com/office/powerpoint/2010/main" val="741506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8" y="10886"/>
            <a:ext cx="9063586" cy="684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315200" y="990600"/>
            <a:ext cx="14478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p:cNvPr>
          <p:cNvSpPr/>
          <p:nvPr/>
        </p:nvSpPr>
        <p:spPr>
          <a:xfrm>
            <a:off x="7467600" y="9906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058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8" y="0"/>
            <a:ext cx="4223715" cy="69293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67000" y="1295400"/>
            <a:ext cx="3810000" cy="3699282"/>
          </a:xfrm>
          <a:prstGeom prst="rect">
            <a:avLst/>
          </a:prstGeom>
        </p:spPr>
        <p:txBody>
          <a:bodyPr wrap="square">
            <a:spAutoFit/>
          </a:bodyPr>
          <a:lstStyle/>
          <a:p>
            <a:pPr marL="76200" marR="347345">
              <a:lnSpc>
                <a:spcPct val="109000"/>
              </a:lnSpc>
              <a:spcBef>
                <a:spcPts val="1705"/>
              </a:spcBef>
              <a:spcAft>
                <a:spcPts val="0"/>
              </a:spcAft>
            </a:pPr>
            <a:r>
              <a:rPr lang="en-US" spc="-30" dirty="0">
                <a:solidFill>
                  <a:srgbClr val="FFFFFF"/>
                </a:solidFill>
                <a:latin typeface="Arial"/>
                <a:ea typeface="Calibri"/>
                <a:cs typeface="Times New Roman"/>
              </a:rPr>
              <a:t>Flipped</a:t>
            </a:r>
            <a:r>
              <a:rPr lang="en-US" spc="-15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Learning</a:t>
            </a:r>
            <a:r>
              <a:rPr lang="en-US" spc="-150" dirty="0">
                <a:solidFill>
                  <a:srgbClr val="FFFFFF"/>
                </a:solidFill>
                <a:latin typeface="Arial"/>
                <a:ea typeface="Calibri"/>
                <a:cs typeface="Times New Roman"/>
              </a:rPr>
              <a:t> </a:t>
            </a:r>
            <a:r>
              <a:rPr lang="en-US" spc="-20" dirty="0">
                <a:solidFill>
                  <a:srgbClr val="FFFFFF"/>
                </a:solidFill>
                <a:latin typeface="Arial"/>
                <a:ea typeface="Calibri"/>
                <a:cs typeface="Times New Roman"/>
              </a:rPr>
              <a:t>is</a:t>
            </a:r>
            <a:r>
              <a:rPr lang="en-US" spc="-155" dirty="0">
                <a:solidFill>
                  <a:srgbClr val="FFFFFF"/>
                </a:solidFill>
                <a:latin typeface="Arial"/>
                <a:ea typeface="Calibri"/>
                <a:cs typeface="Times New Roman"/>
              </a:rPr>
              <a:t> </a:t>
            </a:r>
            <a:r>
              <a:rPr lang="en-US" dirty="0">
                <a:solidFill>
                  <a:srgbClr val="FFFFFF"/>
                </a:solidFill>
                <a:latin typeface="Arial"/>
                <a:ea typeface="Calibri"/>
                <a:cs typeface="Times New Roman"/>
              </a:rPr>
              <a:t>a</a:t>
            </a:r>
            <a:r>
              <a:rPr lang="en-US" spc="13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pedagogical</a:t>
            </a:r>
            <a:r>
              <a:rPr lang="en-US" spc="-9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appr</a:t>
            </a:r>
            <a:r>
              <a:rPr lang="en-US" spc="-40" dirty="0">
                <a:solidFill>
                  <a:srgbClr val="FFFFFF"/>
                </a:solidFill>
                <a:latin typeface="Arial"/>
                <a:ea typeface="Calibri"/>
                <a:cs typeface="Times New Roman"/>
              </a:rPr>
              <a:t>oach</a:t>
            </a:r>
            <a:r>
              <a:rPr lang="en-US" spc="-95" dirty="0">
                <a:solidFill>
                  <a:srgbClr val="FFFFFF"/>
                </a:solidFill>
                <a:latin typeface="Arial"/>
                <a:ea typeface="Calibri"/>
                <a:cs typeface="Times New Roman"/>
              </a:rPr>
              <a:t> </a:t>
            </a:r>
            <a:r>
              <a:rPr lang="en-US" spc="-40" dirty="0">
                <a:solidFill>
                  <a:srgbClr val="FFFFFF"/>
                </a:solidFill>
                <a:latin typeface="Arial"/>
                <a:ea typeface="Calibri"/>
                <a:cs typeface="Times New Roman"/>
              </a:rPr>
              <a:t>in</a:t>
            </a:r>
            <a:r>
              <a:rPr lang="en-US" spc="115" dirty="0">
                <a:solidFill>
                  <a:srgbClr val="FFFFFF"/>
                </a:solidFill>
                <a:latin typeface="Arial"/>
                <a:ea typeface="Calibri"/>
                <a:cs typeface="Times New Roman"/>
              </a:rPr>
              <a:t> </a:t>
            </a:r>
            <a:r>
              <a:rPr lang="en-US" spc="-30" dirty="0">
                <a:solidFill>
                  <a:srgbClr val="FFFFFF"/>
                </a:solidFill>
                <a:latin typeface="Arial"/>
                <a:ea typeface="Calibri"/>
                <a:cs typeface="Times New Roman"/>
              </a:rPr>
              <a:t>which</a:t>
            </a:r>
            <a:r>
              <a:rPr lang="en-US" spc="-5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direct</a:t>
            </a:r>
            <a:r>
              <a:rPr lang="en-US" spc="-4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instruction</a:t>
            </a:r>
            <a:r>
              <a:rPr lang="en-US" spc="-45" dirty="0">
                <a:solidFill>
                  <a:srgbClr val="FFFFFF"/>
                </a:solidFill>
                <a:latin typeface="Arial"/>
                <a:ea typeface="Calibri"/>
                <a:cs typeface="Times New Roman"/>
              </a:rPr>
              <a:t> </a:t>
            </a:r>
            <a:r>
              <a:rPr lang="en-US" spc="-40" dirty="0">
                <a:solidFill>
                  <a:srgbClr val="FFFFFF"/>
                </a:solidFill>
                <a:latin typeface="Arial"/>
                <a:ea typeface="Calibri"/>
                <a:cs typeface="Times New Roman"/>
              </a:rPr>
              <a:t>moves</a:t>
            </a:r>
            <a:r>
              <a:rPr lang="en-US" spc="8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fr</a:t>
            </a:r>
            <a:r>
              <a:rPr lang="en-US" spc="-40" dirty="0">
                <a:solidFill>
                  <a:srgbClr val="FFFFFF"/>
                </a:solidFill>
                <a:latin typeface="Arial"/>
                <a:ea typeface="Calibri"/>
                <a:cs typeface="Times New Roman"/>
              </a:rPr>
              <a:t>om</a:t>
            </a:r>
            <a:r>
              <a:rPr lang="en-US" spc="-105" dirty="0">
                <a:solidFill>
                  <a:srgbClr val="FFFFFF"/>
                </a:solidFill>
                <a:latin typeface="Arial"/>
                <a:ea typeface="Calibri"/>
                <a:cs typeface="Times New Roman"/>
              </a:rPr>
              <a:t> </a:t>
            </a:r>
            <a:r>
              <a:rPr lang="en-US" spc="-30" dirty="0">
                <a:solidFill>
                  <a:srgbClr val="FFFFFF"/>
                </a:solidFill>
                <a:latin typeface="Arial"/>
                <a:ea typeface="Calibri"/>
                <a:cs typeface="Times New Roman"/>
              </a:rPr>
              <a:t>the</a:t>
            </a:r>
            <a:r>
              <a:rPr lang="en-US" spc="-10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group</a:t>
            </a:r>
            <a:r>
              <a:rPr lang="en-US" spc="-10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learning</a:t>
            </a:r>
            <a:r>
              <a:rPr lang="en-US" spc="-105" dirty="0">
                <a:solidFill>
                  <a:srgbClr val="FFFFFF"/>
                </a:solidFill>
                <a:latin typeface="Arial"/>
                <a:ea typeface="Calibri"/>
                <a:cs typeface="Times New Roman"/>
              </a:rPr>
              <a:t> </a:t>
            </a:r>
            <a:r>
              <a:rPr lang="en-US" spc="-40" dirty="0">
                <a:solidFill>
                  <a:srgbClr val="FFFFFF"/>
                </a:solidFill>
                <a:latin typeface="Arial"/>
                <a:ea typeface="Calibri"/>
                <a:cs typeface="Times New Roman"/>
              </a:rPr>
              <a:t>space</a:t>
            </a:r>
            <a:r>
              <a:rPr lang="en-US" spc="70" dirty="0">
                <a:solidFill>
                  <a:srgbClr val="FFFFFF"/>
                </a:solidFill>
                <a:latin typeface="Arial"/>
                <a:ea typeface="Calibri"/>
                <a:cs typeface="Times New Roman"/>
              </a:rPr>
              <a:t> </a:t>
            </a:r>
            <a:r>
              <a:rPr lang="en-US" spc="-20" dirty="0">
                <a:solidFill>
                  <a:srgbClr val="FFFFFF"/>
                </a:solidFill>
                <a:latin typeface="Arial"/>
                <a:ea typeface="Calibri"/>
                <a:cs typeface="Times New Roman"/>
              </a:rPr>
              <a:t>to</a:t>
            </a:r>
            <a:r>
              <a:rPr lang="en-US" spc="-100" dirty="0">
                <a:solidFill>
                  <a:srgbClr val="FFFFFF"/>
                </a:solidFill>
                <a:latin typeface="Arial"/>
                <a:ea typeface="Calibri"/>
                <a:cs typeface="Times New Roman"/>
              </a:rPr>
              <a:t> </a:t>
            </a:r>
            <a:r>
              <a:rPr lang="en-US" spc="-30" dirty="0">
                <a:solidFill>
                  <a:srgbClr val="FFFFFF"/>
                </a:solidFill>
                <a:latin typeface="Arial"/>
                <a:ea typeface="Calibri"/>
                <a:cs typeface="Times New Roman"/>
              </a:rPr>
              <a:t>the</a:t>
            </a:r>
            <a:r>
              <a:rPr lang="en-US" spc="-9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individual</a:t>
            </a:r>
            <a:r>
              <a:rPr lang="en-US" spc="-100" dirty="0">
                <a:solidFill>
                  <a:srgbClr val="FFFFFF"/>
                </a:solidFill>
                <a:latin typeface="Arial"/>
                <a:ea typeface="Calibri"/>
                <a:cs typeface="Times New Roman"/>
              </a:rPr>
              <a:t> </a:t>
            </a:r>
            <a:r>
              <a:rPr lang="en-US" spc="-40" dirty="0">
                <a:solidFill>
                  <a:srgbClr val="FFFFFF"/>
                </a:solidFill>
                <a:latin typeface="Arial"/>
                <a:ea typeface="Calibri"/>
                <a:cs typeface="Times New Roman"/>
              </a:rPr>
              <a:t>learning</a:t>
            </a:r>
            <a:r>
              <a:rPr lang="en-US" spc="12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space,</a:t>
            </a:r>
            <a:r>
              <a:rPr lang="en-US" spc="-125" dirty="0">
                <a:solidFill>
                  <a:srgbClr val="FFFFFF"/>
                </a:solidFill>
                <a:latin typeface="Arial"/>
                <a:ea typeface="Calibri"/>
                <a:cs typeface="Times New Roman"/>
              </a:rPr>
              <a:t> </a:t>
            </a:r>
            <a:r>
              <a:rPr lang="en-US" spc="-30" dirty="0">
                <a:solidFill>
                  <a:srgbClr val="FFFFFF"/>
                </a:solidFill>
                <a:latin typeface="Arial"/>
                <a:ea typeface="Calibri"/>
                <a:cs typeface="Times New Roman"/>
              </a:rPr>
              <a:t>and</a:t>
            </a:r>
            <a:r>
              <a:rPr lang="en-US" spc="-120" dirty="0">
                <a:solidFill>
                  <a:srgbClr val="FFFFFF"/>
                </a:solidFill>
                <a:latin typeface="Arial"/>
                <a:ea typeface="Calibri"/>
                <a:cs typeface="Times New Roman"/>
              </a:rPr>
              <a:t> </a:t>
            </a:r>
            <a:r>
              <a:rPr lang="en-US" spc="-30" dirty="0">
                <a:solidFill>
                  <a:srgbClr val="FFFFFF"/>
                </a:solidFill>
                <a:latin typeface="Arial"/>
                <a:ea typeface="Calibri"/>
                <a:cs typeface="Times New Roman"/>
              </a:rPr>
              <a:t>the</a:t>
            </a:r>
            <a:r>
              <a:rPr lang="en-US" spc="-120" dirty="0">
                <a:solidFill>
                  <a:srgbClr val="FFFFFF"/>
                </a:solidFill>
                <a:latin typeface="Arial"/>
                <a:ea typeface="Calibri"/>
                <a:cs typeface="Times New Roman"/>
              </a:rPr>
              <a:t> </a:t>
            </a:r>
            <a:r>
              <a:rPr lang="en-US" spc="-40" dirty="0" smtClean="0">
                <a:solidFill>
                  <a:srgbClr val="FFFFFF"/>
                </a:solidFill>
                <a:latin typeface="Arial"/>
                <a:ea typeface="Calibri"/>
                <a:cs typeface="Times New Roman"/>
              </a:rPr>
              <a:t>r</a:t>
            </a:r>
            <a:r>
              <a:rPr lang="en-US" spc="-45" dirty="0" smtClean="0">
                <a:solidFill>
                  <a:srgbClr val="FFFFFF"/>
                </a:solidFill>
                <a:latin typeface="Arial"/>
                <a:ea typeface="Calibri"/>
                <a:cs typeface="Times New Roman"/>
              </a:rPr>
              <a:t>esulting </a:t>
            </a:r>
            <a:r>
              <a:rPr lang="en-US" spc="-35" dirty="0" smtClean="0">
                <a:solidFill>
                  <a:srgbClr val="FFFFFF"/>
                </a:solidFill>
                <a:latin typeface="Arial"/>
                <a:ea typeface="Calibri"/>
                <a:cs typeface="Times New Roman"/>
              </a:rPr>
              <a:t>group</a:t>
            </a:r>
            <a:r>
              <a:rPr lang="en-US" spc="-95" dirty="0" smtClean="0">
                <a:solidFill>
                  <a:srgbClr val="FFFFFF"/>
                </a:solidFill>
                <a:latin typeface="Arial"/>
                <a:ea typeface="Calibri"/>
                <a:cs typeface="Times New Roman"/>
              </a:rPr>
              <a:t> </a:t>
            </a:r>
            <a:r>
              <a:rPr lang="en-US" spc="-35" dirty="0">
                <a:solidFill>
                  <a:srgbClr val="FFFFFF"/>
                </a:solidFill>
                <a:latin typeface="Arial"/>
                <a:ea typeface="Calibri"/>
                <a:cs typeface="Times New Roman"/>
              </a:rPr>
              <a:t>space</a:t>
            </a:r>
            <a:r>
              <a:rPr lang="en-US" spc="-95" dirty="0">
                <a:solidFill>
                  <a:srgbClr val="FFFFFF"/>
                </a:solidFill>
                <a:latin typeface="Arial"/>
                <a:ea typeface="Calibri"/>
                <a:cs typeface="Times New Roman"/>
              </a:rPr>
              <a:t> </a:t>
            </a:r>
            <a:r>
              <a:rPr lang="en-US" spc="-20" dirty="0">
                <a:solidFill>
                  <a:srgbClr val="FFFFFF"/>
                </a:solidFill>
                <a:latin typeface="Arial"/>
                <a:ea typeface="Calibri"/>
                <a:cs typeface="Times New Roman"/>
              </a:rPr>
              <a:t>is</a:t>
            </a:r>
            <a:r>
              <a:rPr lang="en-US" spc="-95" dirty="0">
                <a:solidFill>
                  <a:srgbClr val="FFFFFF"/>
                </a:solidFill>
                <a:latin typeface="Arial"/>
                <a:ea typeface="Calibri"/>
                <a:cs typeface="Times New Roman"/>
              </a:rPr>
              <a:t> </a:t>
            </a:r>
            <a:r>
              <a:rPr lang="en-US" spc="-40" dirty="0" smtClean="0">
                <a:solidFill>
                  <a:srgbClr val="FFFFFF"/>
                </a:solidFill>
                <a:latin typeface="Arial"/>
                <a:ea typeface="Calibri"/>
                <a:cs typeface="Times New Roman"/>
              </a:rPr>
              <a:t>transformed </a:t>
            </a:r>
            <a:r>
              <a:rPr lang="en-US" spc="-30" dirty="0" smtClean="0">
                <a:solidFill>
                  <a:srgbClr val="FFFFFF"/>
                </a:solidFill>
                <a:latin typeface="Arial"/>
                <a:ea typeface="Calibri"/>
                <a:cs typeface="Times New Roman"/>
              </a:rPr>
              <a:t>into</a:t>
            </a:r>
            <a:r>
              <a:rPr lang="en-US" spc="-100" dirty="0" smtClean="0">
                <a:solidFill>
                  <a:srgbClr val="FFFFFF"/>
                </a:solidFill>
                <a:latin typeface="Arial"/>
                <a:ea typeface="Calibri"/>
                <a:cs typeface="Times New Roman"/>
              </a:rPr>
              <a:t> </a:t>
            </a:r>
            <a:r>
              <a:rPr lang="en-US" dirty="0">
                <a:solidFill>
                  <a:srgbClr val="FFFFFF"/>
                </a:solidFill>
                <a:latin typeface="Arial"/>
                <a:ea typeface="Calibri"/>
                <a:cs typeface="Times New Roman"/>
              </a:rPr>
              <a:t>a</a:t>
            </a:r>
            <a:r>
              <a:rPr lang="en-US" spc="-95" dirty="0">
                <a:solidFill>
                  <a:srgbClr val="FFFFFF"/>
                </a:solidFill>
                <a:latin typeface="Arial"/>
                <a:ea typeface="Calibri"/>
                <a:cs typeface="Times New Roman"/>
              </a:rPr>
              <a:t> </a:t>
            </a:r>
            <a:r>
              <a:rPr lang="en-US" spc="-40" dirty="0">
                <a:solidFill>
                  <a:srgbClr val="FFFFFF"/>
                </a:solidFill>
                <a:latin typeface="Arial"/>
                <a:ea typeface="Calibri"/>
                <a:cs typeface="Times New Roman"/>
              </a:rPr>
              <a:t>dynamic,</a:t>
            </a:r>
            <a:r>
              <a:rPr lang="en-US" spc="-10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interactive</a:t>
            </a:r>
            <a:r>
              <a:rPr lang="en-US" spc="7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learning</a:t>
            </a:r>
            <a:r>
              <a:rPr lang="en-US" spc="-215" dirty="0">
                <a:solidFill>
                  <a:srgbClr val="FFFFFF"/>
                </a:solidFill>
                <a:latin typeface="Arial"/>
                <a:ea typeface="Calibri"/>
                <a:cs typeface="Times New Roman"/>
              </a:rPr>
              <a:t> </a:t>
            </a:r>
            <a:r>
              <a:rPr lang="en-US" spc="-40" dirty="0">
                <a:solidFill>
                  <a:srgbClr val="FFFFFF"/>
                </a:solidFill>
                <a:latin typeface="Arial"/>
                <a:ea typeface="Calibri"/>
                <a:cs typeface="Times New Roman"/>
              </a:rPr>
              <a:t>environment</a:t>
            </a:r>
            <a:r>
              <a:rPr lang="en-US" spc="-215" dirty="0">
                <a:solidFill>
                  <a:srgbClr val="FFFFFF"/>
                </a:solidFill>
                <a:latin typeface="Arial"/>
                <a:ea typeface="Calibri"/>
                <a:cs typeface="Times New Roman"/>
              </a:rPr>
              <a:t> </a:t>
            </a:r>
            <a:r>
              <a:rPr lang="en-US" spc="-40" dirty="0">
                <a:solidFill>
                  <a:srgbClr val="FFFFFF"/>
                </a:solidFill>
                <a:latin typeface="Arial"/>
                <a:ea typeface="Calibri"/>
                <a:cs typeface="Times New Roman"/>
              </a:rPr>
              <a:t>where</a:t>
            </a:r>
            <a:r>
              <a:rPr lang="en-US" spc="150" dirty="0">
                <a:solidFill>
                  <a:srgbClr val="FFFFFF"/>
                </a:solidFill>
                <a:latin typeface="Arial"/>
                <a:ea typeface="Calibri"/>
                <a:cs typeface="Times New Roman"/>
              </a:rPr>
              <a:t> </a:t>
            </a:r>
            <a:r>
              <a:rPr lang="en-US" spc="-30" dirty="0">
                <a:solidFill>
                  <a:srgbClr val="FFFFFF"/>
                </a:solidFill>
                <a:latin typeface="Arial"/>
                <a:ea typeface="Calibri"/>
                <a:cs typeface="Times New Roman"/>
              </a:rPr>
              <a:t>the</a:t>
            </a:r>
            <a:r>
              <a:rPr lang="en-US" spc="-9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educator</a:t>
            </a:r>
            <a:r>
              <a:rPr lang="en-US" spc="-9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guides</a:t>
            </a:r>
            <a:r>
              <a:rPr lang="en-US" spc="-9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students</a:t>
            </a:r>
            <a:r>
              <a:rPr lang="en-US" spc="115" dirty="0">
                <a:solidFill>
                  <a:srgbClr val="FFFFFF"/>
                </a:solidFill>
                <a:latin typeface="Arial"/>
                <a:ea typeface="Calibri"/>
                <a:cs typeface="Times New Roman"/>
              </a:rPr>
              <a:t> </a:t>
            </a:r>
            <a:r>
              <a:rPr lang="en-US" spc="-25" dirty="0">
                <a:solidFill>
                  <a:srgbClr val="FFFFFF"/>
                </a:solidFill>
                <a:latin typeface="Arial"/>
                <a:ea typeface="Calibri"/>
                <a:cs typeface="Times New Roman"/>
              </a:rPr>
              <a:t>as</a:t>
            </a:r>
            <a:r>
              <a:rPr lang="en-US" spc="-10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they</a:t>
            </a:r>
            <a:r>
              <a:rPr lang="en-US" spc="-100" dirty="0">
                <a:solidFill>
                  <a:srgbClr val="FFFFFF"/>
                </a:solidFill>
                <a:latin typeface="Arial"/>
                <a:ea typeface="Calibri"/>
                <a:cs typeface="Times New Roman"/>
              </a:rPr>
              <a:t> </a:t>
            </a:r>
            <a:r>
              <a:rPr lang="en-US" spc="-30" dirty="0">
                <a:solidFill>
                  <a:srgbClr val="FFFFFF"/>
                </a:solidFill>
                <a:latin typeface="Arial"/>
                <a:ea typeface="Calibri"/>
                <a:cs typeface="Times New Roman"/>
              </a:rPr>
              <a:t>apply</a:t>
            </a:r>
            <a:r>
              <a:rPr lang="en-US" spc="-10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concepts</a:t>
            </a:r>
            <a:r>
              <a:rPr lang="en-US" spc="-100" dirty="0">
                <a:solidFill>
                  <a:srgbClr val="FFFFFF"/>
                </a:solidFill>
                <a:latin typeface="Arial"/>
                <a:ea typeface="Calibri"/>
                <a:cs typeface="Times New Roman"/>
              </a:rPr>
              <a:t> </a:t>
            </a:r>
            <a:r>
              <a:rPr lang="en-US" spc="-40" dirty="0">
                <a:solidFill>
                  <a:srgbClr val="FFFFFF"/>
                </a:solidFill>
                <a:latin typeface="Arial"/>
                <a:ea typeface="Calibri"/>
                <a:cs typeface="Times New Roman"/>
              </a:rPr>
              <a:t>and</a:t>
            </a:r>
            <a:r>
              <a:rPr lang="en-US" spc="10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engage</a:t>
            </a:r>
            <a:r>
              <a:rPr lang="en-US" spc="-155" dirty="0">
                <a:solidFill>
                  <a:srgbClr val="FFFFFF"/>
                </a:solidFill>
                <a:latin typeface="Arial"/>
                <a:ea typeface="Calibri"/>
                <a:cs typeface="Times New Roman"/>
              </a:rPr>
              <a:t> </a:t>
            </a:r>
            <a:r>
              <a:rPr lang="en-US" spc="-35" dirty="0">
                <a:solidFill>
                  <a:srgbClr val="FFFFFF"/>
                </a:solidFill>
                <a:latin typeface="Arial"/>
                <a:ea typeface="Calibri"/>
                <a:cs typeface="Times New Roman"/>
              </a:rPr>
              <a:t>cr</a:t>
            </a:r>
            <a:r>
              <a:rPr lang="en-US" spc="-40" dirty="0">
                <a:solidFill>
                  <a:srgbClr val="FFFFFF"/>
                </a:solidFill>
                <a:latin typeface="Arial"/>
                <a:ea typeface="Calibri"/>
                <a:cs typeface="Times New Roman"/>
              </a:rPr>
              <a:t>eatively</a:t>
            </a:r>
            <a:r>
              <a:rPr lang="en-US" spc="-150" dirty="0">
                <a:solidFill>
                  <a:srgbClr val="FFFFFF"/>
                </a:solidFill>
                <a:latin typeface="Arial"/>
                <a:ea typeface="Calibri"/>
                <a:cs typeface="Times New Roman"/>
              </a:rPr>
              <a:t> </a:t>
            </a:r>
            <a:r>
              <a:rPr lang="en-US" spc="-20" dirty="0">
                <a:solidFill>
                  <a:srgbClr val="FFFFFF"/>
                </a:solidFill>
                <a:latin typeface="Arial"/>
                <a:ea typeface="Calibri"/>
                <a:cs typeface="Times New Roman"/>
              </a:rPr>
              <a:t>in</a:t>
            </a:r>
            <a:r>
              <a:rPr lang="en-US" spc="-155" dirty="0">
                <a:solidFill>
                  <a:srgbClr val="FFFFFF"/>
                </a:solidFill>
                <a:latin typeface="Arial"/>
                <a:ea typeface="Calibri"/>
                <a:cs typeface="Times New Roman"/>
              </a:rPr>
              <a:t> </a:t>
            </a:r>
            <a:r>
              <a:rPr lang="en-US" spc="-40" dirty="0">
                <a:solidFill>
                  <a:srgbClr val="FFFFFF"/>
                </a:solidFill>
                <a:latin typeface="Arial"/>
                <a:ea typeface="Calibri"/>
                <a:cs typeface="Times New Roman"/>
              </a:rPr>
              <a:t>the</a:t>
            </a:r>
            <a:r>
              <a:rPr lang="en-US" spc="9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subjec</a:t>
            </a:r>
            <a:r>
              <a:rPr lang="en-US" dirty="0">
                <a:solidFill>
                  <a:srgbClr val="FFFFFF"/>
                </a:solidFill>
                <a:latin typeface="Arial"/>
                <a:ea typeface="Calibri"/>
                <a:cs typeface="Times New Roman"/>
              </a:rPr>
              <a:t>t</a:t>
            </a:r>
            <a:r>
              <a:rPr lang="en-US" spc="-10" dirty="0">
                <a:solidFill>
                  <a:srgbClr val="FFFFFF"/>
                </a:solidFill>
                <a:latin typeface="Arial"/>
                <a:ea typeface="Calibri"/>
                <a:cs typeface="Times New Roman"/>
              </a:rPr>
              <a:t> </a:t>
            </a:r>
            <a:r>
              <a:rPr lang="en-US" spc="-35" dirty="0">
                <a:solidFill>
                  <a:srgbClr val="FFFFFF"/>
                </a:solidFill>
                <a:latin typeface="Arial"/>
                <a:ea typeface="Calibri"/>
                <a:cs typeface="Times New Roman"/>
              </a:rPr>
              <a:t>matte</a:t>
            </a:r>
            <a:r>
              <a:rPr lang="en-US" spc="-170" dirty="0">
                <a:solidFill>
                  <a:srgbClr val="FFFFFF"/>
                </a:solidFill>
                <a:latin typeface="Arial"/>
                <a:ea typeface="Calibri"/>
                <a:cs typeface="Times New Roman"/>
              </a:rPr>
              <a:t>r</a:t>
            </a:r>
            <a:r>
              <a:rPr lang="en-US" dirty="0">
                <a:solidFill>
                  <a:srgbClr val="FFFFFF"/>
                </a:solidFill>
                <a:latin typeface="Arial"/>
                <a:ea typeface="Calibri"/>
                <a:cs typeface="Times New Roman"/>
              </a:rPr>
              <a:t>.</a:t>
            </a:r>
            <a:endParaRPr lang="en-US" sz="1400" dirty="0">
              <a:ea typeface="Calibri"/>
              <a:cs typeface="Times New Roman"/>
            </a:endParaRPr>
          </a:p>
        </p:txBody>
      </p:sp>
      <p:sp>
        <p:nvSpPr>
          <p:cNvPr id="3" name="Rectangle 2"/>
          <p:cNvSpPr/>
          <p:nvPr/>
        </p:nvSpPr>
        <p:spPr>
          <a:xfrm>
            <a:off x="2667000" y="196666"/>
            <a:ext cx="3951254" cy="746808"/>
          </a:xfrm>
          <a:prstGeom prst="rect">
            <a:avLst/>
          </a:prstGeom>
        </p:spPr>
        <p:txBody>
          <a:bodyPr wrap="square">
            <a:spAutoFit/>
          </a:bodyPr>
          <a:lstStyle/>
          <a:p>
            <a:pPr marL="63500" marR="347345">
              <a:lnSpc>
                <a:spcPts val="2490"/>
              </a:lnSpc>
              <a:spcBef>
                <a:spcPts val="0"/>
              </a:spcBef>
              <a:spcAft>
                <a:spcPts val="0"/>
              </a:spcAft>
            </a:pPr>
            <a:r>
              <a:rPr lang="en-US" sz="2800" spc="70" dirty="0" smtClean="0">
                <a:solidFill>
                  <a:srgbClr val="FFFFFF"/>
                </a:solidFill>
                <a:latin typeface="Bookman Old Style"/>
                <a:ea typeface="Calibri"/>
                <a:cs typeface="Times New Roman"/>
              </a:rPr>
              <a:t>Definition of Flipped</a:t>
            </a:r>
            <a:r>
              <a:rPr lang="en-US" sz="2800" spc="-270" dirty="0" smtClean="0">
                <a:solidFill>
                  <a:srgbClr val="FFFFFF"/>
                </a:solidFill>
                <a:latin typeface="Bookman Old Style"/>
                <a:ea typeface="Calibri"/>
                <a:cs typeface="Times New Roman"/>
              </a:rPr>
              <a:t> </a:t>
            </a:r>
            <a:r>
              <a:rPr lang="en-US" sz="2800" spc="85" dirty="0">
                <a:solidFill>
                  <a:srgbClr val="FFFFFF"/>
                </a:solidFill>
                <a:latin typeface="Bookman Old Style"/>
                <a:ea typeface="Calibri"/>
                <a:cs typeface="Times New Roman"/>
              </a:rPr>
              <a:t>Learning</a:t>
            </a:r>
            <a:endParaRPr lang="en-US" sz="2800" dirty="0">
              <a:ea typeface="Calibri"/>
              <a:cs typeface="Times New Roman"/>
            </a:endParaRPr>
          </a:p>
        </p:txBody>
      </p:sp>
    </p:spTree>
    <p:extLst>
      <p:ext uri="{BB962C8B-B14F-4D97-AF65-F5344CB8AC3E}">
        <p14:creationId xmlns:p14="http://schemas.microsoft.com/office/powerpoint/2010/main" val="1361061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Clintondale</a:t>
            </a:r>
            <a:r>
              <a:rPr lang="en-US" dirty="0" smtClean="0"/>
              <a:t> High School</a:t>
            </a:r>
            <a:endParaRPr lang="en-US" dirty="0"/>
          </a:p>
        </p:txBody>
      </p:sp>
      <p:pic>
        <p:nvPicPr>
          <p:cNvPr id="3" name="Why I Flipped My High Schoo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95400"/>
            <a:ext cx="9144000" cy="5143500"/>
          </a:xfrm>
          <a:prstGeom prst="rect">
            <a:avLst/>
          </a:prstGeom>
        </p:spPr>
      </p:pic>
    </p:spTree>
    <p:extLst>
      <p:ext uri="{BB962C8B-B14F-4D97-AF65-F5344CB8AC3E}">
        <p14:creationId xmlns:p14="http://schemas.microsoft.com/office/powerpoint/2010/main" val="3441904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Clintondale</a:t>
            </a:r>
            <a:r>
              <a:rPr lang="en-US" dirty="0" smtClean="0"/>
              <a:t> High school</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Failure rates after one year from flipping 9</a:t>
            </a:r>
            <a:r>
              <a:rPr lang="en-US" baseline="30000" dirty="0" smtClean="0"/>
              <a:t>th</a:t>
            </a:r>
            <a:r>
              <a:rPr lang="en-US" dirty="0" smtClean="0"/>
              <a:t> grade classes</a:t>
            </a:r>
          </a:p>
          <a:p>
            <a:pPr lvl="1"/>
            <a:r>
              <a:rPr lang="en-US" dirty="0" smtClean="0"/>
              <a:t>English </a:t>
            </a:r>
            <a:r>
              <a:rPr lang="en-US" dirty="0"/>
              <a:t>dropped from </a:t>
            </a:r>
            <a:r>
              <a:rPr lang="en-US" dirty="0" smtClean="0"/>
              <a:t>52% to 19</a:t>
            </a:r>
            <a:r>
              <a:rPr lang="en-US" dirty="0"/>
              <a:t> </a:t>
            </a:r>
            <a:r>
              <a:rPr lang="en-US" dirty="0" smtClean="0"/>
              <a:t>%</a:t>
            </a:r>
          </a:p>
          <a:p>
            <a:endParaRPr lang="en-US" dirty="0" smtClean="0"/>
          </a:p>
          <a:p>
            <a:pPr lvl="1"/>
            <a:r>
              <a:rPr lang="en-US" dirty="0" smtClean="0"/>
              <a:t>math </a:t>
            </a:r>
            <a:r>
              <a:rPr lang="en-US" dirty="0"/>
              <a:t>dropped from </a:t>
            </a:r>
            <a:r>
              <a:rPr lang="en-US" dirty="0" smtClean="0"/>
              <a:t>44</a:t>
            </a:r>
            <a:r>
              <a:rPr lang="en-US" dirty="0"/>
              <a:t> % </a:t>
            </a:r>
            <a:r>
              <a:rPr lang="en-US" dirty="0" smtClean="0"/>
              <a:t> to 13</a:t>
            </a:r>
            <a:r>
              <a:rPr lang="en-US" dirty="0"/>
              <a:t> % </a:t>
            </a:r>
            <a:endParaRPr lang="en-US" dirty="0" smtClean="0"/>
          </a:p>
          <a:p>
            <a:pPr marL="0" indent="0">
              <a:buNone/>
            </a:pPr>
            <a:endParaRPr lang="en-US" dirty="0" smtClean="0"/>
          </a:p>
          <a:p>
            <a:pPr lvl="1"/>
            <a:r>
              <a:rPr lang="en-US" dirty="0" smtClean="0"/>
              <a:t>science</a:t>
            </a:r>
            <a:r>
              <a:rPr lang="en-US" dirty="0"/>
              <a:t>, from </a:t>
            </a:r>
            <a:r>
              <a:rPr lang="en-US" dirty="0" smtClean="0"/>
              <a:t>41</a:t>
            </a:r>
            <a:r>
              <a:rPr lang="en-US" dirty="0"/>
              <a:t> </a:t>
            </a:r>
            <a:r>
              <a:rPr lang="en-US" dirty="0" smtClean="0"/>
              <a:t>%  to 19</a:t>
            </a:r>
            <a:r>
              <a:rPr lang="en-US" dirty="0"/>
              <a:t> % </a:t>
            </a:r>
            <a:endParaRPr lang="en-US" dirty="0" smtClean="0"/>
          </a:p>
          <a:p>
            <a:pPr marL="0" indent="0">
              <a:buNone/>
            </a:pPr>
            <a:endParaRPr lang="en-US" dirty="0" smtClean="0"/>
          </a:p>
          <a:p>
            <a:pPr lvl="1"/>
            <a:r>
              <a:rPr lang="en-US" dirty="0" smtClean="0"/>
              <a:t>social </a:t>
            </a:r>
            <a:r>
              <a:rPr lang="en-US" dirty="0"/>
              <a:t>studies, from </a:t>
            </a:r>
            <a:r>
              <a:rPr lang="en-US" dirty="0" smtClean="0"/>
              <a:t>28</a:t>
            </a:r>
            <a:r>
              <a:rPr lang="en-US" dirty="0"/>
              <a:t> % </a:t>
            </a:r>
            <a:r>
              <a:rPr lang="en-US" dirty="0" smtClean="0"/>
              <a:t> to 9</a:t>
            </a:r>
            <a:r>
              <a:rPr lang="en-US" dirty="0"/>
              <a:t> %</a:t>
            </a:r>
          </a:p>
        </p:txBody>
      </p:sp>
    </p:spTree>
    <p:extLst>
      <p:ext uri="{BB962C8B-B14F-4D97-AF65-F5344CB8AC3E}">
        <p14:creationId xmlns:p14="http://schemas.microsoft.com/office/powerpoint/2010/main" val="71173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2562</TotalTime>
  <Words>606</Words>
  <Application>Microsoft Office PowerPoint</Application>
  <PresentationFormat>On-screen Show (4:3)</PresentationFormat>
  <Paragraphs>97</Paragraphs>
  <Slides>30</Slides>
  <Notes>1</Notes>
  <HiddenSlides>0</HiddenSlides>
  <MMClips>4</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Clintondale High School</vt:lpstr>
      <vt:lpstr>Clintondale High school</vt:lpstr>
      <vt:lpstr>PowerPoint Presentation</vt:lpstr>
      <vt:lpstr>PowerPoint Presentation</vt:lpstr>
      <vt:lpstr>PowerPoint Presentation</vt:lpstr>
      <vt:lpstr>PowerPoint Presentation</vt:lpstr>
      <vt:lpstr>PowerPoint Presentation</vt:lpstr>
      <vt:lpstr>Active Learning</vt:lpstr>
      <vt:lpstr>Active Learning</vt:lpstr>
      <vt:lpstr>Pro</vt:lpstr>
      <vt:lpstr>PowerPoint Presentation</vt:lpstr>
      <vt:lpstr>PowerPoint Presentation</vt:lpstr>
      <vt:lpstr>PowerPoint Presentation</vt:lpstr>
      <vt:lpstr>PowerPoint Presentation</vt:lpstr>
      <vt:lpstr>Screencast or Lecture Capture</vt:lpstr>
      <vt:lpstr>PowerPoint Presentation</vt:lpstr>
      <vt:lpstr>Screencast or Lecture Capture</vt:lpstr>
      <vt:lpstr>PowerPoint Presentation</vt:lpstr>
      <vt:lpstr>Pros</vt:lpstr>
      <vt:lpstr>What is stopping you? (Cons)</vt:lpstr>
      <vt:lpstr>Recommendations</vt:lpstr>
      <vt:lpstr>Recommendations</vt:lpstr>
      <vt:lpstr>Dr. George Polya and Krista Maxson 1972</vt:lpstr>
    </vt:vector>
  </TitlesOfParts>
  <Company>SSU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Maxson</dc:creator>
  <cp:lastModifiedBy>Krista Maxson</cp:lastModifiedBy>
  <cp:revision>54</cp:revision>
  <dcterms:created xsi:type="dcterms:W3CDTF">2014-04-24T13:12:30Z</dcterms:created>
  <dcterms:modified xsi:type="dcterms:W3CDTF">2014-06-10T13:25:57Z</dcterms:modified>
</cp:coreProperties>
</file>