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70"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798" autoAdjust="0"/>
  </p:normalViewPr>
  <p:slideViewPr>
    <p:cSldViewPr snapToGrid="0" snapToObjects="1">
      <p:cViewPr>
        <p:scale>
          <a:sx n="37" d="100"/>
          <a:sy n="37" d="100"/>
        </p:scale>
        <p:origin x="-1560" y="-34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2009</c:v>
                </c:pt>
              </c:strCache>
            </c:strRef>
          </c:tx>
          <c:invertIfNegative val="0"/>
          <c:cat>
            <c:strRef>
              <c:f>Sheet1!$A$2:$A$6</c:f>
              <c:strCache>
                <c:ptCount val="4"/>
                <c:pt idx="0">
                  <c:v>Post-Secondary Enrollment</c:v>
                </c:pt>
                <c:pt idx="1">
                  <c:v>FAFSA Workshop</c:v>
                </c:pt>
                <c:pt idx="2">
                  <c:v>Seniors taken ACT</c:v>
                </c:pt>
                <c:pt idx="3">
                  <c:v>10th &amp; 11th Grade Students Touring College</c:v>
                </c:pt>
              </c:strCache>
            </c:strRef>
          </c:cat>
          <c:val>
            <c:numRef>
              <c:f>Sheet1!$B$2:$B$6</c:f>
              <c:numCache>
                <c:formatCode>General</c:formatCode>
                <c:ptCount val="5"/>
                <c:pt idx="0">
                  <c:v>85</c:v>
                </c:pt>
                <c:pt idx="1">
                  <c:v>29</c:v>
                </c:pt>
                <c:pt idx="2">
                  <c:v>79</c:v>
                </c:pt>
                <c:pt idx="3">
                  <c:v>57</c:v>
                </c:pt>
              </c:numCache>
            </c:numRef>
          </c:val>
        </c:ser>
        <c:ser>
          <c:idx val="1"/>
          <c:order val="1"/>
          <c:tx>
            <c:strRef>
              <c:f>Sheet1!$C$1</c:f>
              <c:strCache>
                <c:ptCount val="1"/>
                <c:pt idx="0">
                  <c:v>2010</c:v>
                </c:pt>
              </c:strCache>
            </c:strRef>
          </c:tx>
          <c:invertIfNegative val="0"/>
          <c:cat>
            <c:strRef>
              <c:f>Sheet1!$A$2:$A$6</c:f>
              <c:strCache>
                <c:ptCount val="4"/>
                <c:pt idx="0">
                  <c:v>Post-Secondary Enrollment</c:v>
                </c:pt>
                <c:pt idx="1">
                  <c:v>FAFSA Workshop</c:v>
                </c:pt>
                <c:pt idx="2">
                  <c:v>Seniors taken ACT</c:v>
                </c:pt>
                <c:pt idx="3">
                  <c:v>10th &amp; 11th Grade Students Touring College</c:v>
                </c:pt>
              </c:strCache>
            </c:strRef>
          </c:cat>
          <c:val>
            <c:numRef>
              <c:f>Sheet1!$C$2:$C$6</c:f>
              <c:numCache>
                <c:formatCode>General</c:formatCode>
                <c:ptCount val="5"/>
                <c:pt idx="0">
                  <c:v>100</c:v>
                </c:pt>
                <c:pt idx="1">
                  <c:v>37</c:v>
                </c:pt>
                <c:pt idx="2">
                  <c:v>91</c:v>
                </c:pt>
                <c:pt idx="3">
                  <c:v>84</c:v>
                </c:pt>
              </c:numCache>
            </c:numRef>
          </c:val>
        </c:ser>
        <c:dLbls>
          <c:showLegendKey val="0"/>
          <c:showVal val="0"/>
          <c:showCatName val="0"/>
          <c:showSerName val="0"/>
          <c:showPercent val="0"/>
          <c:showBubbleSize val="0"/>
        </c:dLbls>
        <c:gapWidth val="150"/>
        <c:axId val="105587072"/>
        <c:axId val="105617664"/>
      </c:barChart>
      <c:catAx>
        <c:axId val="105587072"/>
        <c:scaling>
          <c:orientation val="minMax"/>
        </c:scaling>
        <c:delete val="0"/>
        <c:axPos val="b"/>
        <c:majorTickMark val="out"/>
        <c:minorTickMark val="none"/>
        <c:tickLblPos val="nextTo"/>
        <c:crossAx val="105617664"/>
        <c:crosses val="autoZero"/>
        <c:auto val="1"/>
        <c:lblAlgn val="ctr"/>
        <c:lblOffset val="100"/>
        <c:noMultiLvlLbl val="0"/>
      </c:catAx>
      <c:valAx>
        <c:axId val="105617664"/>
        <c:scaling>
          <c:orientation val="minMax"/>
        </c:scaling>
        <c:delete val="0"/>
        <c:axPos val="l"/>
        <c:majorGridlines/>
        <c:numFmt formatCode="General" sourceLinked="1"/>
        <c:majorTickMark val="out"/>
        <c:minorTickMark val="none"/>
        <c:tickLblPos val="nextTo"/>
        <c:crossAx val="10558707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694C47-C95A-A54A-AD16-DC7D973589BF}" type="datetimeFigureOut">
              <a:rPr lang="en-US" smtClean="0"/>
              <a:t>7/10/2014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AD9BFC-93DE-BA4D-A190-46B7A4A91AEC}" type="slidenum">
              <a:rPr lang="en-US" smtClean="0"/>
              <a:t>‹#›</a:t>
            </a:fld>
            <a:endParaRPr lang="en-US"/>
          </a:p>
        </p:txBody>
      </p:sp>
    </p:spTree>
    <p:extLst>
      <p:ext uri="{BB962C8B-B14F-4D97-AF65-F5344CB8AC3E}">
        <p14:creationId xmlns:p14="http://schemas.microsoft.com/office/powerpoint/2010/main" val="41777364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Andrea</a:t>
            </a:r>
            <a:r>
              <a:rPr lang="en-US" baseline="0" dirty="0" smtClean="0"/>
              <a:t> Rose</a:t>
            </a:r>
          </a:p>
          <a:p>
            <a:r>
              <a:rPr lang="en-US" baseline="0" dirty="0" smtClean="0"/>
              <a:t>Community Development Director, The Alliance</a:t>
            </a:r>
          </a:p>
          <a:p>
            <a:r>
              <a:rPr lang="en-US" baseline="0" dirty="0" err="1" smtClean="0"/>
              <a:t>Andrea@CorinthAlliance.com</a:t>
            </a:r>
            <a:endParaRPr lang="en-US" dirty="0"/>
          </a:p>
        </p:txBody>
      </p:sp>
      <p:sp>
        <p:nvSpPr>
          <p:cNvPr id="4" name="Slide Number Placeholder 3"/>
          <p:cNvSpPr>
            <a:spLocks noGrp="1"/>
          </p:cNvSpPr>
          <p:nvPr>
            <p:ph type="sldNum" sz="quarter" idx="10"/>
          </p:nvPr>
        </p:nvSpPr>
        <p:spPr/>
        <p:txBody>
          <a:bodyPr/>
          <a:lstStyle/>
          <a:p>
            <a:fld id="{A3AD9BFC-93DE-BA4D-A190-46B7A4A91AEC}" type="slidenum">
              <a:rPr lang="en-US" smtClean="0"/>
              <a:t>1</a:t>
            </a:fld>
            <a:endParaRPr lang="en-US"/>
          </a:p>
        </p:txBody>
      </p:sp>
    </p:spTree>
    <p:extLst>
      <p:ext uri="{BB962C8B-B14F-4D97-AF65-F5344CB8AC3E}">
        <p14:creationId xmlns:p14="http://schemas.microsoft.com/office/powerpoint/2010/main" val="2064973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our college tail gate party, we took trips to college campuses.  Students</a:t>
            </a:r>
            <a:r>
              <a:rPr lang="en-US" baseline="0" dirty="0" smtClean="0"/>
              <a:t> were able to walk around, eat lunch in the cafeteria, tour a dorm and be a part of student life for a day.  For many of the participants, it was their first time to ever step foot on a college campus.</a:t>
            </a:r>
          </a:p>
          <a:p>
            <a:endParaRPr lang="en-US" baseline="0" dirty="0" smtClean="0"/>
          </a:p>
          <a:p>
            <a:r>
              <a:rPr lang="en-US" baseline="0" dirty="0" smtClean="0"/>
              <a:t>Other road blocks were FAFSA and ACT – to counteract those, we hosted FAFSA nights, ACT tutoring and provided assistance for transportation and meals on day of test.</a:t>
            </a:r>
            <a:endParaRPr lang="en-US" dirty="0"/>
          </a:p>
        </p:txBody>
      </p:sp>
      <p:sp>
        <p:nvSpPr>
          <p:cNvPr id="4" name="Slide Number Placeholder 3"/>
          <p:cNvSpPr>
            <a:spLocks noGrp="1"/>
          </p:cNvSpPr>
          <p:nvPr>
            <p:ph type="sldNum" sz="quarter" idx="10"/>
          </p:nvPr>
        </p:nvSpPr>
        <p:spPr/>
        <p:txBody>
          <a:bodyPr/>
          <a:lstStyle/>
          <a:p>
            <a:fld id="{A3AD9BFC-93DE-BA4D-A190-46B7A4A91AEC}" type="slidenum">
              <a:rPr lang="en-US" smtClean="0"/>
              <a:t>10</a:t>
            </a:fld>
            <a:endParaRPr lang="en-US"/>
          </a:p>
        </p:txBody>
      </p:sp>
    </p:spTree>
    <p:extLst>
      <p:ext uri="{BB962C8B-B14F-4D97-AF65-F5344CB8AC3E}">
        <p14:creationId xmlns:p14="http://schemas.microsoft.com/office/powerpoint/2010/main" val="4166257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program was not something just done in the school.  To make it work, I</a:t>
            </a:r>
            <a:r>
              <a:rPr lang="en-US" baseline="0" dirty="0" smtClean="0"/>
              <a:t> served as the liaison with the business community. For every event we had – there were representatives from different businesses there to volunteer.  Whether it was walking around on a campus, helping fill out a FAFSA, or helping students register for ACT.  </a:t>
            </a:r>
            <a:endParaRPr lang="en-US" dirty="0"/>
          </a:p>
        </p:txBody>
      </p:sp>
      <p:sp>
        <p:nvSpPr>
          <p:cNvPr id="4" name="Slide Number Placeholder 3"/>
          <p:cNvSpPr>
            <a:spLocks noGrp="1"/>
          </p:cNvSpPr>
          <p:nvPr>
            <p:ph type="sldNum" sz="quarter" idx="10"/>
          </p:nvPr>
        </p:nvSpPr>
        <p:spPr/>
        <p:txBody>
          <a:bodyPr/>
          <a:lstStyle/>
          <a:p>
            <a:fld id="{A3AD9BFC-93DE-BA4D-A190-46B7A4A91AEC}" type="slidenum">
              <a:rPr lang="en-US" smtClean="0"/>
              <a:t>11</a:t>
            </a:fld>
            <a:endParaRPr lang="en-US"/>
          </a:p>
        </p:txBody>
      </p:sp>
    </p:spTree>
    <p:extLst>
      <p:ext uri="{BB962C8B-B14F-4D97-AF65-F5344CB8AC3E}">
        <p14:creationId xmlns:p14="http://schemas.microsoft.com/office/powerpoint/2010/main" val="4069827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important to maintain a positive relationship between the school and the business community.  If there hasn’t really been a relationship, then it</a:t>
            </a:r>
            <a:r>
              <a:rPr lang="fr-FR" baseline="0" dirty="0" smtClean="0"/>
              <a:t>’</a:t>
            </a:r>
            <a:r>
              <a:rPr lang="en-US" baseline="0" dirty="0" smtClean="0"/>
              <a:t>s a great opportunity to start one.</a:t>
            </a:r>
          </a:p>
          <a:p>
            <a:endParaRPr lang="en-US" baseline="0" dirty="0" smtClean="0"/>
          </a:p>
          <a:p>
            <a:r>
              <a:rPr lang="en-US" baseline="0" dirty="0" smtClean="0"/>
              <a:t>Start small and find the value for both sides to the partnership.</a:t>
            </a:r>
          </a:p>
          <a:p>
            <a:endParaRPr lang="en-US" baseline="0" dirty="0" smtClean="0"/>
          </a:p>
          <a:p>
            <a:r>
              <a:rPr lang="en-US" baseline="0" dirty="0" smtClean="0"/>
              <a:t>Businesses need the workforce, and the workforce needs businesses – we have a symbiotic relationship.</a:t>
            </a:r>
            <a:endParaRPr lang="en-US" dirty="0"/>
          </a:p>
        </p:txBody>
      </p:sp>
      <p:sp>
        <p:nvSpPr>
          <p:cNvPr id="4" name="Slide Number Placeholder 3"/>
          <p:cNvSpPr>
            <a:spLocks noGrp="1"/>
          </p:cNvSpPr>
          <p:nvPr>
            <p:ph type="sldNum" sz="quarter" idx="10"/>
          </p:nvPr>
        </p:nvSpPr>
        <p:spPr/>
        <p:txBody>
          <a:bodyPr/>
          <a:lstStyle/>
          <a:p>
            <a:fld id="{A3AD9BFC-93DE-BA4D-A190-46B7A4A91AEC}" type="slidenum">
              <a:rPr lang="en-US" smtClean="0"/>
              <a:t>12</a:t>
            </a:fld>
            <a:endParaRPr lang="en-US"/>
          </a:p>
        </p:txBody>
      </p:sp>
    </p:spTree>
    <p:extLst>
      <p:ext uri="{BB962C8B-B14F-4D97-AF65-F5344CB8AC3E}">
        <p14:creationId xmlns:p14="http://schemas.microsoft.com/office/powerpoint/2010/main" val="1519431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a:t>
            </a:r>
            <a:r>
              <a:rPr lang="en-US" baseline="0" dirty="0" smtClean="0"/>
              <a:t> you have a partnership where the business community and your school are working together?</a:t>
            </a:r>
          </a:p>
          <a:p>
            <a:r>
              <a:rPr lang="en-US" baseline="0" dirty="0" smtClean="0"/>
              <a:t>If yes, - what has helped your partnership?</a:t>
            </a:r>
          </a:p>
          <a:p>
            <a:endParaRPr lang="en-US" baseline="0" dirty="0" smtClean="0"/>
          </a:p>
          <a:p>
            <a:r>
              <a:rPr lang="en-US" baseline="0" dirty="0" smtClean="0"/>
              <a:t>Those that don’t  - why don’t you?  Is there a reason?</a:t>
            </a:r>
          </a:p>
          <a:p>
            <a:endParaRPr lang="en-US" baseline="0" dirty="0" smtClean="0"/>
          </a:p>
          <a:p>
            <a:r>
              <a:rPr lang="en-US" baseline="0" dirty="0" smtClean="0"/>
              <a:t>Number one reason business person doesn’t help in school?</a:t>
            </a:r>
          </a:p>
          <a:p>
            <a:r>
              <a:rPr lang="en-US" baseline="0" dirty="0" smtClean="0"/>
              <a:t>They were never asked!!</a:t>
            </a:r>
          </a:p>
          <a:p>
            <a:endParaRPr lang="en-US" baseline="0" dirty="0" smtClean="0"/>
          </a:p>
          <a:p>
            <a:r>
              <a:rPr lang="en-US" baseline="0" dirty="0" smtClean="0"/>
              <a:t>Other things that may hinder the relationship – politics</a:t>
            </a:r>
          </a:p>
          <a:p>
            <a:r>
              <a:rPr lang="en-US" baseline="0" dirty="0" smtClean="0"/>
              <a:t>Stress: business level (expected to do more with less time) on the school side (focus on instruction time, hours “seats in the seats”, testing)  It can be difficult for a school to want to add anything else to what they are already required to do.</a:t>
            </a:r>
          </a:p>
          <a:p>
            <a:r>
              <a:rPr lang="en-US" baseline="0" dirty="0" smtClean="0"/>
              <a:t>If that is the case – start SMALL.  And find your champion in the school.</a:t>
            </a:r>
          </a:p>
          <a:p>
            <a:endParaRPr lang="en-US" baseline="0" dirty="0" smtClean="0"/>
          </a:p>
          <a:p>
            <a:r>
              <a:rPr lang="en-US" baseline="0" dirty="0" smtClean="0"/>
              <a:t>Another thing that can help partnerships is recognition.  Recognize the businesses that give to your school, and recognize the students and teachers at the school (sports, testing, awards, etc.).  Again – start small and find your champion.</a:t>
            </a:r>
            <a:endParaRPr lang="en-US" dirty="0"/>
          </a:p>
        </p:txBody>
      </p:sp>
      <p:sp>
        <p:nvSpPr>
          <p:cNvPr id="4" name="Slide Number Placeholder 3"/>
          <p:cNvSpPr>
            <a:spLocks noGrp="1"/>
          </p:cNvSpPr>
          <p:nvPr>
            <p:ph type="sldNum" sz="quarter" idx="10"/>
          </p:nvPr>
        </p:nvSpPr>
        <p:spPr/>
        <p:txBody>
          <a:bodyPr/>
          <a:lstStyle/>
          <a:p>
            <a:fld id="{A3AD9BFC-93DE-BA4D-A190-46B7A4A91AEC}" type="slidenum">
              <a:rPr lang="en-US" smtClean="0"/>
              <a:t>13</a:t>
            </a:fld>
            <a:endParaRPr lang="en-US"/>
          </a:p>
        </p:txBody>
      </p:sp>
    </p:spTree>
    <p:extLst>
      <p:ext uri="{BB962C8B-B14F-4D97-AF65-F5344CB8AC3E}">
        <p14:creationId xmlns:p14="http://schemas.microsoft.com/office/powerpoint/2010/main" val="1758324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Percentage of students</a:t>
            </a:r>
            <a:r>
              <a:rPr lang="en-US" baseline="0" dirty="0" smtClean="0"/>
              <a:t> before and after HEI Initiative</a:t>
            </a:r>
          </a:p>
          <a:p>
            <a:r>
              <a:rPr lang="en-US" baseline="0" dirty="0" smtClean="0"/>
              <a:t>Students accessing Post-Secondary Education</a:t>
            </a:r>
          </a:p>
          <a:p>
            <a:r>
              <a:rPr lang="en-US" baseline="0" dirty="0" smtClean="0"/>
              <a:t>Students attending FAFSA Workshop</a:t>
            </a:r>
          </a:p>
          <a:p>
            <a:r>
              <a:rPr lang="en-US" baseline="0" dirty="0" smtClean="0"/>
              <a:t>Seniors who have taken the ACT</a:t>
            </a:r>
          </a:p>
          <a:p>
            <a:r>
              <a:rPr lang="en-US" baseline="0" dirty="0" smtClean="0"/>
              <a:t>10</a:t>
            </a:r>
            <a:r>
              <a:rPr lang="en-US" baseline="30000" dirty="0" smtClean="0"/>
              <a:t>th</a:t>
            </a:r>
            <a:r>
              <a:rPr lang="en-US" baseline="0" dirty="0" smtClean="0"/>
              <a:t> and 11</a:t>
            </a:r>
            <a:r>
              <a:rPr lang="en-US" baseline="30000" dirty="0" smtClean="0"/>
              <a:t>th</a:t>
            </a:r>
            <a:r>
              <a:rPr lang="en-US" baseline="0" dirty="0" smtClean="0"/>
              <a:t> graders who attended college tour days</a:t>
            </a:r>
            <a:endParaRPr lang="en-US" dirty="0" smtClean="0"/>
          </a:p>
          <a:p>
            <a:r>
              <a:rPr lang="en-US" dirty="0" smtClean="0"/>
              <a:t>Before you think this must be some special school district or community and these are not replicable,</a:t>
            </a:r>
            <a:r>
              <a:rPr lang="en-US" baseline="0" dirty="0" smtClean="0"/>
              <a:t> let me introduce you to our area…</a:t>
            </a:r>
          </a:p>
          <a:p>
            <a:endParaRPr lang="en-US" dirty="0"/>
          </a:p>
        </p:txBody>
      </p:sp>
      <p:sp>
        <p:nvSpPr>
          <p:cNvPr id="4" name="Slide Number Placeholder 3"/>
          <p:cNvSpPr>
            <a:spLocks noGrp="1"/>
          </p:cNvSpPr>
          <p:nvPr>
            <p:ph type="sldNum" sz="quarter" idx="10"/>
          </p:nvPr>
        </p:nvSpPr>
        <p:spPr/>
        <p:txBody>
          <a:bodyPr/>
          <a:lstStyle/>
          <a:p>
            <a:fld id="{A3AD9BFC-93DE-BA4D-A190-46B7A4A91AEC}" type="slidenum">
              <a:rPr lang="en-US" smtClean="0"/>
              <a:t>2</a:t>
            </a:fld>
            <a:endParaRPr lang="en-US"/>
          </a:p>
        </p:txBody>
      </p:sp>
    </p:spTree>
    <p:extLst>
      <p:ext uri="{BB962C8B-B14F-4D97-AF65-F5344CB8AC3E}">
        <p14:creationId xmlns:p14="http://schemas.microsoft.com/office/powerpoint/2010/main" val="1765325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Corinth Mississippi</a:t>
            </a:r>
          </a:p>
          <a:p>
            <a:r>
              <a:rPr lang="en-US" dirty="0" smtClean="0"/>
              <a:t>We</a:t>
            </a:r>
            <a:r>
              <a:rPr lang="en-US" baseline="0" dirty="0" smtClean="0"/>
              <a:t> are in the Northeast Corner of the State, in Alcorn County, our county is the smallest in the state by geographic size, we border Tennessee state line and 10 miles from Alabama State line</a:t>
            </a:r>
          </a:p>
          <a:p>
            <a:r>
              <a:rPr lang="en-US" baseline="0" dirty="0" err="1" smtClean="0"/>
              <a:t>www.corinthalliance.com</a:t>
            </a:r>
            <a:endParaRPr lang="en-US" baseline="0" dirty="0" smtClean="0"/>
          </a:p>
          <a:p>
            <a:r>
              <a:rPr lang="en-US" baseline="0" dirty="0" err="1" smtClean="0"/>
              <a:t>www.corinth.net</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3AD9BFC-93DE-BA4D-A190-46B7A4A91AEC}" type="slidenum">
              <a:rPr lang="en-US" smtClean="0"/>
              <a:t>3</a:t>
            </a:fld>
            <a:endParaRPr lang="en-US"/>
          </a:p>
        </p:txBody>
      </p:sp>
    </p:spTree>
    <p:extLst>
      <p:ext uri="{BB962C8B-B14F-4D97-AF65-F5344CB8AC3E}">
        <p14:creationId xmlns:p14="http://schemas.microsoft.com/office/powerpoint/2010/main" val="3747716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could be </a:t>
            </a:r>
            <a:r>
              <a:rPr lang="en-US" baseline="0" dirty="0" err="1" smtClean="0"/>
              <a:t>anytown</a:t>
            </a:r>
            <a:r>
              <a:rPr lang="en-US" baseline="0" dirty="0" smtClean="0"/>
              <a:t>, anywhere</a:t>
            </a:r>
          </a:p>
          <a:p>
            <a:endParaRPr lang="en-US" baseline="0" dirty="0" smtClean="0"/>
          </a:p>
          <a:p>
            <a:r>
              <a:rPr lang="en-US" baseline="0" dirty="0" smtClean="0"/>
              <a:t>We have good and bad</a:t>
            </a:r>
          </a:p>
          <a:p>
            <a:r>
              <a:rPr lang="en-US" baseline="0" dirty="0" smtClean="0"/>
              <a:t>We have a fabulous downtown</a:t>
            </a:r>
          </a:p>
          <a:p>
            <a:r>
              <a:rPr lang="en-US" baseline="0" dirty="0" smtClean="0"/>
              <a:t>Great industry</a:t>
            </a:r>
          </a:p>
          <a:p>
            <a:r>
              <a:rPr lang="en-US" baseline="0" dirty="0" smtClean="0"/>
              <a:t>A unique culinary attraction – the </a:t>
            </a:r>
            <a:r>
              <a:rPr lang="en-US" baseline="0" dirty="0" err="1" smtClean="0"/>
              <a:t>slugburger</a:t>
            </a:r>
            <a:endParaRPr lang="en-US" baseline="0" dirty="0" smtClean="0"/>
          </a:p>
          <a:p>
            <a:r>
              <a:rPr lang="en-US" baseline="0" dirty="0" smtClean="0"/>
              <a:t>And Rich history</a:t>
            </a:r>
          </a:p>
          <a:p>
            <a:endParaRPr lang="en-US" baseline="0" dirty="0" smtClean="0"/>
          </a:p>
          <a:p>
            <a:r>
              <a:rPr lang="en-US" baseline="0" dirty="0" smtClean="0"/>
              <a:t>But we’ve also had many negatives</a:t>
            </a:r>
          </a:p>
          <a:p>
            <a:r>
              <a:rPr lang="en-US" baseline="0" dirty="0" smtClean="0"/>
              <a:t>To begin with, we are in Mississippi – the last state on every good list, and the first on every bad list</a:t>
            </a:r>
          </a:p>
          <a:p>
            <a:r>
              <a:rPr lang="en-US" baseline="0" dirty="0" smtClean="0"/>
              <a:t>We have face flooding issues</a:t>
            </a:r>
          </a:p>
          <a:p>
            <a:r>
              <a:rPr lang="en-US" baseline="0" dirty="0" smtClean="0"/>
              <a:t>And we made national headlines when the wrong suspect (he was cleared) for the ricin letters was in Corinth.</a:t>
            </a:r>
          </a:p>
          <a:p>
            <a:endParaRPr lang="en-US" baseline="0" dirty="0" smtClean="0"/>
          </a:p>
          <a:p>
            <a:r>
              <a:rPr lang="en-US" baseline="0" dirty="0" smtClean="0"/>
              <a:t>See?  We are far from perfect.  And while you may not have caterpillar or 500 year floods, you have your strengths and your weaknesses.</a:t>
            </a:r>
          </a:p>
        </p:txBody>
      </p:sp>
      <p:sp>
        <p:nvSpPr>
          <p:cNvPr id="4" name="Slide Number Placeholder 3"/>
          <p:cNvSpPr>
            <a:spLocks noGrp="1"/>
          </p:cNvSpPr>
          <p:nvPr>
            <p:ph type="sldNum" sz="quarter" idx="10"/>
          </p:nvPr>
        </p:nvSpPr>
        <p:spPr/>
        <p:txBody>
          <a:bodyPr/>
          <a:lstStyle/>
          <a:p>
            <a:fld id="{A3AD9BFC-93DE-BA4D-A190-46B7A4A91AEC}" type="slidenum">
              <a:rPr lang="en-US" smtClean="0"/>
              <a:t>4</a:t>
            </a:fld>
            <a:endParaRPr lang="en-US"/>
          </a:p>
        </p:txBody>
      </p:sp>
    </p:spTree>
    <p:extLst>
      <p:ext uri="{BB962C8B-B14F-4D97-AF65-F5344CB8AC3E}">
        <p14:creationId xmlns:p14="http://schemas.microsoft.com/office/powerpoint/2010/main" val="4008318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quick look at the</a:t>
            </a:r>
            <a:r>
              <a:rPr lang="en-US" baseline="0" dirty="0" smtClean="0"/>
              <a:t> demographics:</a:t>
            </a:r>
          </a:p>
          <a:p>
            <a:r>
              <a:rPr lang="en-US" baseline="0" dirty="0" smtClean="0"/>
              <a:t>County population of 37,000</a:t>
            </a:r>
          </a:p>
          <a:p>
            <a:r>
              <a:rPr lang="en-US" baseline="0" dirty="0" smtClean="0"/>
              <a:t>Corinth City population of 14,700</a:t>
            </a:r>
          </a:p>
          <a:p>
            <a:endParaRPr lang="en-US" baseline="0" dirty="0" smtClean="0"/>
          </a:p>
          <a:p>
            <a:r>
              <a:rPr lang="en-US" baseline="0" dirty="0" smtClean="0"/>
              <a:t>Our unemployment rate has slowly decreased from 12.4 in 2010 to 8.0 in 2013.</a:t>
            </a:r>
          </a:p>
          <a:p>
            <a:r>
              <a:rPr lang="en-US" baseline="0" dirty="0" smtClean="0"/>
              <a:t>Our per capita income is $31, 331 with 38.47 % of households with less than $24,999.</a:t>
            </a:r>
          </a:p>
          <a:p>
            <a:r>
              <a:rPr lang="en-US" baseline="0" dirty="0" smtClean="0"/>
              <a:t>We have about 70 % owner occupied housing which we are seeing trend lower – that’s a concern for us.</a:t>
            </a:r>
          </a:p>
          <a:p>
            <a:r>
              <a:rPr lang="en-US" baseline="0" dirty="0" smtClean="0"/>
              <a:t>As is our Low Birth Weight Index of 11.6 and infant mortality rate of 9.8.</a:t>
            </a:r>
          </a:p>
          <a:p>
            <a:endParaRPr lang="en-US" dirty="0"/>
          </a:p>
        </p:txBody>
      </p:sp>
      <p:sp>
        <p:nvSpPr>
          <p:cNvPr id="4" name="Slide Number Placeholder 3"/>
          <p:cNvSpPr>
            <a:spLocks noGrp="1"/>
          </p:cNvSpPr>
          <p:nvPr>
            <p:ph type="sldNum" sz="quarter" idx="10"/>
          </p:nvPr>
        </p:nvSpPr>
        <p:spPr/>
        <p:txBody>
          <a:bodyPr/>
          <a:lstStyle/>
          <a:p>
            <a:fld id="{A3AD9BFC-93DE-BA4D-A190-46B7A4A91AEC}" type="slidenum">
              <a:rPr lang="en-US" smtClean="0"/>
              <a:t>5</a:t>
            </a:fld>
            <a:endParaRPr lang="en-US"/>
          </a:p>
        </p:txBody>
      </p:sp>
    </p:spTree>
    <p:extLst>
      <p:ext uri="{BB962C8B-B14F-4D97-AF65-F5344CB8AC3E}">
        <p14:creationId xmlns:p14="http://schemas.microsoft.com/office/powerpoint/2010/main" val="3945345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Alliance is our community’s chamber of commerce/economic development “umbrella organization”</a:t>
            </a:r>
          </a:p>
          <a:p>
            <a:endParaRPr lang="en-US" baseline="0" dirty="0" smtClean="0"/>
          </a:p>
        </p:txBody>
      </p:sp>
      <p:sp>
        <p:nvSpPr>
          <p:cNvPr id="4" name="Slide Number Placeholder 3"/>
          <p:cNvSpPr>
            <a:spLocks noGrp="1"/>
          </p:cNvSpPr>
          <p:nvPr>
            <p:ph type="sldNum" sz="quarter" idx="10"/>
          </p:nvPr>
        </p:nvSpPr>
        <p:spPr/>
        <p:txBody>
          <a:bodyPr/>
          <a:lstStyle/>
          <a:p>
            <a:fld id="{A3AD9BFC-93DE-BA4D-A190-46B7A4A91AEC}" type="slidenum">
              <a:rPr lang="en-US" smtClean="0"/>
              <a:t>6</a:t>
            </a:fld>
            <a:endParaRPr lang="en-US"/>
          </a:p>
        </p:txBody>
      </p:sp>
    </p:spTree>
    <p:extLst>
      <p:ext uri="{BB962C8B-B14F-4D97-AF65-F5344CB8AC3E}">
        <p14:creationId xmlns:p14="http://schemas.microsoft.com/office/powerpoint/2010/main" val="171726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seen</a:t>
            </a:r>
            <a:r>
              <a:rPr lang="en-US" baseline="0" dirty="0" smtClean="0"/>
              <a:t> that education is vitally important for our community’s economic growth.  It’s not just about bringing new jobs, it is important to keep existing jobs.</a:t>
            </a:r>
          </a:p>
          <a:p>
            <a:endParaRPr lang="en-US" baseline="0" dirty="0" smtClean="0"/>
          </a:p>
          <a:p>
            <a:r>
              <a:rPr lang="en-US" baseline="0" dirty="0" smtClean="0"/>
              <a:t>Our chamber administers and promotes the Mississippi Scholars program in our county (</a:t>
            </a:r>
            <a:r>
              <a:rPr lang="en-US" baseline="0" dirty="0" err="1" smtClean="0"/>
              <a:t>mississippischolars.net</a:t>
            </a:r>
            <a:r>
              <a:rPr lang="en-US" baseline="0" dirty="0" smtClean="0"/>
              <a:t>).  Mississippi scholars is a program where business people give a canned presentation to 8</a:t>
            </a:r>
            <a:r>
              <a:rPr lang="en-US" baseline="30000" dirty="0" smtClean="0"/>
              <a:t>th</a:t>
            </a:r>
            <a:r>
              <a:rPr lang="en-US" baseline="0" dirty="0" smtClean="0"/>
              <a:t> graders that focuses on the importance of 1 – graduation school and 2 – higher education</a:t>
            </a:r>
          </a:p>
          <a:p>
            <a:endParaRPr lang="en-US" baseline="0" dirty="0" smtClean="0"/>
          </a:p>
          <a:p>
            <a:r>
              <a:rPr lang="en-US" baseline="0" dirty="0" smtClean="0"/>
              <a:t>We also are a partner with our community’s effort to become a certified Excel By 5 community.  We see now that if we want to effect change in our education system- it starts before our kids are in school.  When we have a large portion of our students showing up for kindergarten with no early education, they are already behind.  This program is a community wide program where we identify areas in our community that need a bridge to foster better early childhood education.  </a:t>
            </a:r>
          </a:p>
          <a:p>
            <a:endParaRPr lang="en-US" baseline="0" dirty="0" smtClean="0"/>
          </a:p>
          <a:p>
            <a:r>
              <a:rPr lang="en-US" baseline="0" dirty="0" smtClean="0"/>
              <a:t>We also participate in dropout summits with our local community development foundations and high schools.  </a:t>
            </a:r>
          </a:p>
          <a:p>
            <a:endParaRPr lang="en-US" baseline="0" dirty="0" smtClean="0"/>
          </a:p>
          <a:p>
            <a:r>
              <a:rPr lang="en-US" baseline="0" dirty="0" smtClean="0"/>
              <a:t>The last piece of The Alliance (our chamber’s) part in education, is our partnership with Corinth High School for the Corinth to College Program.</a:t>
            </a:r>
            <a:endParaRPr lang="en-US" dirty="0"/>
          </a:p>
        </p:txBody>
      </p:sp>
      <p:sp>
        <p:nvSpPr>
          <p:cNvPr id="4" name="Slide Number Placeholder 3"/>
          <p:cNvSpPr>
            <a:spLocks noGrp="1"/>
          </p:cNvSpPr>
          <p:nvPr>
            <p:ph type="sldNum" sz="quarter" idx="10"/>
          </p:nvPr>
        </p:nvSpPr>
        <p:spPr/>
        <p:txBody>
          <a:bodyPr/>
          <a:lstStyle/>
          <a:p>
            <a:fld id="{A3AD9BFC-93DE-BA4D-A190-46B7A4A91AEC}" type="slidenum">
              <a:rPr lang="en-US" smtClean="0"/>
              <a:t>7</a:t>
            </a:fld>
            <a:endParaRPr lang="en-US"/>
          </a:p>
        </p:txBody>
      </p:sp>
    </p:spTree>
    <p:extLst>
      <p:ext uri="{BB962C8B-B14F-4D97-AF65-F5344CB8AC3E}">
        <p14:creationId xmlns:p14="http://schemas.microsoft.com/office/powerpoint/2010/main" val="222370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have a successful community/school partnership, I have found that you need two champions.  You need one in the school system – teacher or administrator, and one in the business community.  </a:t>
            </a:r>
          </a:p>
          <a:p>
            <a:endParaRPr lang="en-US" baseline="0" dirty="0" smtClean="0"/>
          </a:p>
          <a:p>
            <a:r>
              <a:rPr lang="en-US" baseline="0" dirty="0" smtClean="0"/>
              <a:t>There was a grant application meeting notice that was sent out.  It had been passed down from person to person to person, until it finally landed in my mailbox.  I love grant money, so I thought I should go to the meeting and see what it’s all about.</a:t>
            </a:r>
          </a:p>
          <a:p>
            <a:endParaRPr lang="en-US" baseline="0" dirty="0" smtClean="0"/>
          </a:p>
          <a:p>
            <a:r>
              <a:rPr lang="en-US" baseline="0" dirty="0" smtClean="0"/>
              <a:t>When I got there – my light bulb moment – there was a teacher from our high school who was also there.  I knew of her, she knew of me, but we really didn’t know each other.  We moved to a table and the rest of the meeting, we hatched out a plan for our business community to partner with our school.  Corinth to College was formed.</a:t>
            </a:r>
            <a:endParaRPr lang="en-US" dirty="0"/>
          </a:p>
        </p:txBody>
      </p:sp>
      <p:sp>
        <p:nvSpPr>
          <p:cNvPr id="4" name="Slide Number Placeholder 3"/>
          <p:cNvSpPr>
            <a:spLocks noGrp="1"/>
          </p:cNvSpPr>
          <p:nvPr>
            <p:ph type="sldNum" sz="quarter" idx="10"/>
          </p:nvPr>
        </p:nvSpPr>
        <p:spPr/>
        <p:txBody>
          <a:bodyPr/>
          <a:lstStyle/>
          <a:p>
            <a:fld id="{A3AD9BFC-93DE-BA4D-A190-46B7A4A91AEC}" type="slidenum">
              <a:rPr lang="en-US" smtClean="0"/>
              <a:t>8</a:t>
            </a:fld>
            <a:endParaRPr lang="en-US"/>
          </a:p>
        </p:txBody>
      </p:sp>
    </p:spTree>
    <p:extLst>
      <p:ext uri="{BB962C8B-B14F-4D97-AF65-F5344CB8AC3E}">
        <p14:creationId xmlns:p14="http://schemas.microsoft.com/office/powerpoint/2010/main" val="721737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College night –</a:t>
            </a:r>
          </a:p>
          <a:p>
            <a:r>
              <a:rPr lang="en-US" dirty="0" smtClean="0"/>
              <a:t>Students and their parents to a “tailgate” party.</a:t>
            </a:r>
          </a:p>
          <a:p>
            <a:endParaRPr lang="en-US" dirty="0" smtClean="0"/>
          </a:p>
          <a:p>
            <a:r>
              <a:rPr lang="en-US" dirty="0" smtClean="0"/>
              <a:t>There were several colleges on hand and</a:t>
            </a:r>
            <a:r>
              <a:rPr lang="en-US" baseline="0" dirty="0" smtClean="0"/>
              <a:t> it gave our students a chance to explore options, discuss college with their parents and expand their horizons.  We saw that it helped to give students a goal.</a:t>
            </a:r>
            <a:endParaRPr lang="en-US" dirty="0"/>
          </a:p>
        </p:txBody>
      </p:sp>
      <p:sp>
        <p:nvSpPr>
          <p:cNvPr id="4" name="Slide Number Placeholder 3"/>
          <p:cNvSpPr>
            <a:spLocks noGrp="1"/>
          </p:cNvSpPr>
          <p:nvPr>
            <p:ph type="sldNum" sz="quarter" idx="10"/>
          </p:nvPr>
        </p:nvSpPr>
        <p:spPr/>
        <p:txBody>
          <a:bodyPr/>
          <a:lstStyle/>
          <a:p>
            <a:fld id="{A3AD9BFC-93DE-BA4D-A190-46B7A4A91AEC}" type="slidenum">
              <a:rPr lang="en-US" smtClean="0"/>
              <a:t>9</a:t>
            </a:fld>
            <a:endParaRPr lang="en-US"/>
          </a:p>
        </p:txBody>
      </p:sp>
    </p:spTree>
    <p:extLst>
      <p:ext uri="{BB962C8B-B14F-4D97-AF65-F5344CB8AC3E}">
        <p14:creationId xmlns:p14="http://schemas.microsoft.com/office/powerpoint/2010/main" val="2988779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7/10/2014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7/10/2014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7/10/2014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7/10/2014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7/10/2014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dirty="0"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7/10/2014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7/10/2014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7/10/2014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7/10/2014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7/10/2014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7/10/2014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7/10/2014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7/10/2014</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Corinth to College	</a:t>
            </a:r>
            <a:endParaRPr lang="en-US" dirty="0"/>
          </a:p>
        </p:txBody>
      </p:sp>
      <p:sp>
        <p:nvSpPr>
          <p:cNvPr id="3" name="Subtitle 2"/>
          <p:cNvSpPr>
            <a:spLocks noGrp="1"/>
          </p:cNvSpPr>
          <p:nvPr>
            <p:ph type="subTitle" idx="1"/>
          </p:nvPr>
        </p:nvSpPr>
        <p:spPr/>
        <p:txBody>
          <a:bodyPr/>
          <a:lstStyle/>
          <a:p>
            <a:r>
              <a:rPr lang="en-US" dirty="0" smtClean="0"/>
              <a:t>A Success Story</a:t>
            </a:r>
            <a:endParaRPr lang="en-US" dirty="0"/>
          </a:p>
        </p:txBody>
      </p:sp>
    </p:spTree>
    <p:extLst>
      <p:ext uri="{BB962C8B-B14F-4D97-AF65-F5344CB8AC3E}">
        <p14:creationId xmlns:p14="http://schemas.microsoft.com/office/powerpoint/2010/main" val="2481890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2c11.a.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5649" y="471713"/>
            <a:ext cx="4367893" cy="5823857"/>
          </a:xfrm>
          <a:prstGeom prst="rect">
            <a:avLst/>
          </a:prstGeom>
        </p:spPr>
      </p:pic>
      <p:pic>
        <p:nvPicPr>
          <p:cNvPr id="3" name="Picture 2" descr="C2C.9.21.10 013.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5400000">
            <a:off x="4367591" y="1372810"/>
            <a:ext cx="5297712" cy="3531808"/>
          </a:xfrm>
          <a:prstGeom prst="rect">
            <a:avLst/>
          </a:prstGeom>
        </p:spPr>
      </p:pic>
    </p:spTree>
    <p:extLst>
      <p:ext uri="{BB962C8B-B14F-4D97-AF65-F5344CB8AC3E}">
        <p14:creationId xmlns:p14="http://schemas.microsoft.com/office/powerpoint/2010/main" val="10445070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2c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190" y="344713"/>
            <a:ext cx="8103809" cy="6077857"/>
          </a:xfrm>
          <a:prstGeom prst="rect">
            <a:avLst/>
          </a:prstGeom>
        </p:spPr>
      </p:pic>
    </p:spTree>
    <p:extLst>
      <p:ext uri="{BB962C8B-B14F-4D97-AF65-F5344CB8AC3E}">
        <p14:creationId xmlns:p14="http://schemas.microsoft.com/office/powerpoint/2010/main" val="914281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2C.9.21.10 008.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2213" y="417285"/>
            <a:ext cx="8082644" cy="5388429"/>
          </a:xfrm>
          <a:prstGeom prst="rect">
            <a:avLst/>
          </a:prstGeom>
        </p:spPr>
      </p:pic>
    </p:spTree>
    <p:extLst>
      <p:ext uri="{BB962C8B-B14F-4D97-AF65-F5344CB8AC3E}">
        <p14:creationId xmlns:p14="http://schemas.microsoft.com/office/powerpoint/2010/main" val="1284704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Partnership</a:t>
            </a:r>
            <a:endParaRPr lang="en-US" dirty="0"/>
          </a:p>
        </p:txBody>
      </p:sp>
      <p:sp>
        <p:nvSpPr>
          <p:cNvPr id="3" name="Content Placeholder 2"/>
          <p:cNvSpPr>
            <a:spLocks noGrp="1"/>
          </p:cNvSpPr>
          <p:nvPr>
            <p:ph sz="half" idx="1"/>
          </p:nvPr>
        </p:nvSpPr>
        <p:spPr>
          <a:xfrm>
            <a:off x="549275" y="1600201"/>
            <a:ext cx="4201796" cy="4343400"/>
          </a:xfrm>
        </p:spPr>
        <p:txBody>
          <a:bodyPr/>
          <a:lstStyle/>
          <a:p>
            <a:r>
              <a:rPr lang="en-US" dirty="0" smtClean="0"/>
              <a:t>Hindering your partnership?</a:t>
            </a:r>
            <a:endParaRPr lang="en-US" dirty="0"/>
          </a:p>
        </p:txBody>
      </p:sp>
      <p:sp>
        <p:nvSpPr>
          <p:cNvPr id="4" name="Content Placeholder 3"/>
          <p:cNvSpPr>
            <a:spLocks noGrp="1"/>
          </p:cNvSpPr>
          <p:nvPr>
            <p:ph sz="half" idx="2"/>
          </p:nvPr>
        </p:nvSpPr>
        <p:spPr/>
        <p:txBody>
          <a:bodyPr/>
          <a:lstStyle/>
          <a:p>
            <a:r>
              <a:rPr lang="en-US" dirty="0" smtClean="0"/>
              <a:t>Helping your partnership?</a:t>
            </a: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34913" y="2103030"/>
            <a:ext cx="3868693" cy="3868693"/>
          </a:xfrm>
          <a:prstGeom prst="rect">
            <a:avLst/>
          </a:prstGeom>
        </p:spPr>
      </p:pic>
    </p:spTree>
    <p:extLst>
      <p:ext uri="{BB962C8B-B14F-4D97-AF65-F5344CB8AC3E}">
        <p14:creationId xmlns:p14="http://schemas.microsoft.com/office/powerpoint/2010/main" val="27947621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686005"/>
            <a:ext cx="8042276" cy="4591424"/>
          </a:xfrm>
        </p:spPr>
        <p:txBody>
          <a:bodyPr/>
          <a:lstStyle/>
          <a:p>
            <a:r>
              <a:rPr lang="en-US" dirty="0" smtClean="0"/>
              <a:t>Go build your community partnership!</a:t>
            </a:r>
            <a:br>
              <a:rPr lang="en-US" dirty="0" smtClean="0"/>
            </a:br>
            <a:r>
              <a:rPr lang="en-US" dirty="0"/>
              <a:t/>
            </a:r>
            <a:br>
              <a:rPr lang="en-US" dirty="0"/>
            </a:br>
            <a:r>
              <a:rPr lang="en-US" dirty="0" smtClean="0"/>
              <a:t/>
            </a:r>
            <a:br>
              <a:rPr lang="en-US" dirty="0" smtClean="0"/>
            </a:br>
            <a:r>
              <a:rPr lang="en-US" dirty="0"/>
              <a:t/>
            </a:r>
            <a:br>
              <a:rPr lang="en-US" dirty="0"/>
            </a:br>
            <a:r>
              <a:rPr lang="en-US" sz="1800" dirty="0" err="1" smtClean="0"/>
              <a:t>Andrea@CorinthAlliance.com</a:t>
            </a:r>
            <a:r>
              <a:rPr lang="en-US" sz="1800" dirty="0" smtClean="0"/>
              <a:t/>
            </a:r>
            <a:br>
              <a:rPr lang="en-US" sz="1800" dirty="0" smtClean="0"/>
            </a:br>
            <a:endParaRPr lang="en-US" dirty="0"/>
          </a:p>
        </p:txBody>
      </p:sp>
    </p:spTree>
    <p:extLst>
      <p:ext uri="{BB962C8B-B14F-4D97-AF65-F5344CB8AC3E}">
        <p14:creationId xmlns:p14="http://schemas.microsoft.com/office/powerpoint/2010/main" val="1718844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Percentages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2831552"/>
              </p:ext>
            </p:extLst>
          </p:nvPr>
        </p:nvGraphicFramePr>
        <p:xfrm>
          <a:off x="549275" y="1600200"/>
          <a:ext cx="8042275"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127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Corinth, Mississippi</a:t>
            </a:r>
            <a:br>
              <a:rPr lang="en-US" dirty="0" smtClean="0"/>
            </a:br>
            <a:r>
              <a:rPr lang="en-US" dirty="0" smtClean="0"/>
              <a:t>Alcorn County</a:t>
            </a:r>
            <a:endParaRPr lang="en-US" dirty="0"/>
          </a:p>
        </p:txBody>
      </p:sp>
      <p:pic>
        <p:nvPicPr>
          <p:cNvPr id="5" name="Content Placeholder 4" descr="Corinth.JPG"/>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 t="-56996" r="-6804" b="-29006"/>
          <a:stretch/>
        </p:blipFill>
        <p:spPr>
          <a:xfrm>
            <a:off x="1067255" y="-1175656"/>
            <a:ext cx="7560582" cy="8550658"/>
          </a:xfrm>
        </p:spPr>
      </p:pic>
    </p:spTree>
    <p:extLst>
      <p:ext uri="{BB962C8B-B14F-4D97-AF65-F5344CB8AC3E}">
        <p14:creationId xmlns:p14="http://schemas.microsoft.com/office/powerpoint/2010/main" val="697744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096777120_e793172e00_z.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1857" y="3089206"/>
            <a:ext cx="5018677" cy="3324874"/>
          </a:xfrm>
          <a:prstGeom prst="rect">
            <a:avLst/>
          </a:prstGeom>
        </p:spPr>
      </p:pic>
      <p:pic>
        <p:nvPicPr>
          <p:cNvPr id="3" name="Picture 2" descr="bryant1.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26570" y="696568"/>
            <a:ext cx="6571953" cy="2097432"/>
          </a:xfrm>
          <a:prstGeom prst="rect">
            <a:avLst/>
          </a:prstGeom>
        </p:spPr>
      </p:pic>
      <p:pic>
        <p:nvPicPr>
          <p:cNvPr id="4" name="Picture 3" descr="DSC_3182.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89428" y="2244736"/>
            <a:ext cx="4227286" cy="2829836"/>
          </a:xfrm>
          <a:prstGeom prst="rect">
            <a:avLst/>
          </a:prstGeom>
        </p:spPr>
      </p:pic>
      <p:pic>
        <p:nvPicPr>
          <p:cNvPr id="5" name="Picture 4" descr="main_left.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220076" y="453571"/>
            <a:ext cx="3356894" cy="4064000"/>
          </a:xfrm>
          <a:prstGeom prst="rect">
            <a:avLst/>
          </a:prstGeom>
        </p:spPr>
      </p:pic>
      <p:pic>
        <p:nvPicPr>
          <p:cNvPr id="6" name="Picture 5" descr="corinth-ms.jp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549571" y="5074572"/>
            <a:ext cx="2254871" cy="1692085"/>
          </a:xfrm>
          <a:prstGeom prst="rect">
            <a:avLst/>
          </a:prstGeom>
        </p:spPr>
      </p:pic>
      <p:pic>
        <p:nvPicPr>
          <p:cNvPr id="7" name="Picture 6" descr="RTXYRJX.jp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0" y="4517571"/>
            <a:ext cx="3512839" cy="2340429"/>
          </a:xfrm>
          <a:prstGeom prst="rect">
            <a:avLst/>
          </a:prstGeom>
        </p:spPr>
      </p:pic>
    </p:spTree>
    <p:extLst>
      <p:ext uri="{BB962C8B-B14F-4D97-AF65-F5344CB8AC3E}">
        <p14:creationId xmlns:p14="http://schemas.microsoft.com/office/powerpoint/2010/main" val="374512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6-09 at 11.11.30 A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079500"/>
            <a:ext cx="9144000" cy="4674192"/>
          </a:xfrm>
          <a:prstGeom prst="rect">
            <a:avLst/>
          </a:prstGeom>
        </p:spPr>
      </p:pic>
    </p:spTree>
    <p:extLst>
      <p:ext uri="{BB962C8B-B14F-4D97-AF65-F5344CB8AC3E}">
        <p14:creationId xmlns:p14="http://schemas.microsoft.com/office/powerpoint/2010/main" val="3209490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Alliance</a:t>
            </a:r>
            <a:endParaRPr lang="en-US" dirty="0"/>
          </a:p>
        </p:txBody>
      </p:sp>
      <p:sp>
        <p:nvSpPr>
          <p:cNvPr id="3" name="Content Placeholder 2"/>
          <p:cNvSpPr>
            <a:spLocks noGrp="1"/>
          </p:cNvSpPr>
          <p:nvPr>
            <p:ph sz="half" idx="1"/>
          </p:nvPr>
        </p:nvSpPr>
        <p:spPr>
          <a:xfrm>
            <a:off x="549275" y="1854203"/>
            <a:ext cx="3840480" cy="4343400"/>
          </a:xfrm>
        </p:spPr>
        <p:txBody>
          <a:bodyPr/>
          <a:lstStyle/>
          <a:p>
            <a:r>
              <a:rPr lang="en-US" dirty="0" smtClean="0"/>
              <a:t>Economic Development</a:t>
            </a:r>
          </a:p>
          <a:p>
            <a:r>
              <a:rPr lang="en-US" dirty="0" smtClean="0"/>
              <a:t>Community Development</a:t>
            </a:r>
          </a:p>
          <a:p>
            <a:r>
              <a:rPr lang="en-US" dirty="0" smtClean="0"/>
              <a:t>Chamber</a:t>
            </a:r>
          </a:p>
          <a:p>
            <a:r>
              <a:rPr lang="en-US" dirty="0" smtClean="0"/>
              <a:t>Downtown Association</a:t>
            </a:r>
          </a:p>
          <a:p>
            <a:r>
              <a:rPr lang="en-US" dirty="0" smtClean="0"/>
              <a:t>Keep Corinth Beautiful</a:t>
            </a:r>
          </a:p>
          <a:p>
            <a:endParaRPr lang="en-US" dirty="0"/>
          </a:p>
          <a:p>
            <a:pPr marL="0" indent="0" algn="ctr">
              <a:buNone/>
            </a:pPr>
            <a:r>
              <a:rPr lang="en-US" dirty="0" err="1" smtClean="0"/>
              <a:t>CorinthAlliance.com</a:t>
            </a:r>
            <a:endParaRPr lang="en-US" dirty="0"/>
          </a:p>
        </p:txBody>
      </p:sp>
      <p:pic>
        <p:nvPicPr>
          <p:cNvPr id="5" name="Content Placeholder 4" descr="alliancebluelogo.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l="-18804" r="-18804"/>
          <a:stretch>
            <a:fillRect/>
          </a:stretch>
        </p:blipFill>
        <p:spPr/>
      </p:pic>
    </p:spTree>
    <p:extLst>
      <p:ext uri="{BB962C8B-B14F-4D97-AF65-F5344CB8AC3E}">
        <p14:creationId xmlns:p14="http://schemas.microsoft.com/office/powerpoint/2010/main" val="795476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267155"/>
            <a:ext cx="3840480" cy="1162050"/>
          </a:xfrm>
        </p:spPr>
        <p:txBody>
          <a:bodyPr/>
          <a:lstStyle/>
          <a:p>
            <a:r>
              <a:rPr lang="en-US" dirty="0" smtClean="0"/>
              <a:t>Education Programs</a:t>
            </a:r>
            <a:endParaRPr lang="en-US" dirty="0"/>
          </a:p>
        </p:txBody>
      </p:sp>
      <p:pic>
        <p:nvPicPr>
          <p:cNvPr id="5" name="Content Placeholder 4" descr="photo[1]111.jpg"/>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t="1596"/>
          <a:stretch/>
        </p:blipFill>
        <p:spPr>
          <a:xfrm>
            <a:off x="4742825" y="520025"/>
            <a:ext cx="3840480" cy="2834364"/>
          </a:xfrm>
        </p:spPr>
      </p:pic>
      <p:sp>
        <p:nvSpPr>
          <p:cNvPr id="4" name="Text Placeholder 3"/>
          <p:cNvSpPr>
            <a:spLocks noGrp="1"/>
          </p:cNvSpPr>
          <p:nvPr>
            <p:ph type="body" sz="half" idx="2"/>
          </p:nvPr>
        </p:nvSpPr>
        <p:spPr/>
        <p:txBody>
          <a:bodyPr/>
          <a:lstStyle/>
          <a:p>
            <a:r>
              <a:rPr lang="en-US" dirty="0" smtClean="0"/>
              <a:t>Mississippi Scholars</a:t>
            </a:r>
          </a:p>
          <a:p>
            <a:r>
              <a:rPr lang="en-US" dirty="0" err="1" smtClean="0"/>
              <a:t>MississippiScholars.net</a:t>
            </a:r>
            <a:endParaRPr lang="en-US" dirty="0" smtClean="0"/>
          </a:p>
          <a:p>
            <a:endParaRPr lang="en-US" dirty="0"/>
          </a:p>
          <a:p>
            <a:r>
              <a:rPr lang="en-US" dirty="0" smtClean="0"/>
              <a:t>Excel By 5</a:t>
            </a:r>
          </a:p>
          <a:p>
            <a:r>
              <a:rPr lang="en-US" dirty="0" smtClean="0"/>
              <a:t>ExcelBy5.com</a:t>
            </a:r>
          </a:p>
          <a:p>
            <a:endParaRPr lang="en-US" dirty="0"/>
          </a:p>
          <a:p>
            <a:r>
              <a:rPr lang="en-US" dirty="0" smtClean="0"/>
              <a:t>Dropout Summits</a:t>
            </a:r>
          </a:p>
          <a:p>
            <a:endParaRPr lang="en-US" dirty="0"/>
          </a:p>
          <a:p>
            <a:r>
              <a:rPr lang="en-US" dirty="0" smtClean="0"/>
              <a:t>Corinth to College</a:t>
            </a:r>
          </a:p>
          <a:p>
            <a:endParaRPr lang="en-US" dirty="0"/>
          </a:p>
          <a:p>
            <a:endParaRPr lang="en-US" dirty="0"/>
          </a:p>
        </p:txBody>
      </p:sp>
      <p:pic>
        <p:nvPicPr>
          <p:cNvPr id="7" name="Picture 6" descr="IMG_910511.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227285" y="2993570"/>
            <a:ext cx="3918857" cy="2939143"/>
          </a:xfrm>
          <a:prstGeom prst="rect">
            <a:avLst/>
          </a:prstGeom>
        </p:spPr>
      </p:pic>
    </p:spTree>
    <p:extLst>
      <p:ext uri="{BB962C8B-B14F-4D97-AF65-F5344CB8AC3E}">
        <p14:creationId xmlns:p14="http://schemas.microsoft.com/office/powerpoint/2010/main" val="1757489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Corinth to College</a:t>
            </a:r>
            <a:endParaRPr lang="en-US" dirty="0"/>
          </a:p>
        </p:txBody>
      </p:sp>
      <p:sp>
        <p:nvSpPr>
          <p:cNvPr id="3" name="Subtitle 2"/>
          <p:cNvSpPr>
            <a:spLocks noGrp="1"/>
          </p:cNvSpPr>
          <p:nvPr>
            <p:ph type="subTitle" idx="1"/>
          </p:nvPr>
        </p:nvSpPr>
        <p:spPr/>
        <p:txBody>
          <a:bodyPr/>
          <a:lstStyle/>
          <a:p>
            <a:r>
              <a:rPr lang="en-US" dirty="0" smtClean="0"/>
              <a:t>Encouraging students to access higher education</a:t>
            </a:r>
            <a:endParaRPr lang="en-US" dirty="0"/>
          </a:p>
        </p:txBody>
      </p:sp>
      <p:pic>
        <p:nvPicPr>
          <p:cNvPr id="5" name="Picture Placeholder 4" descr="C2C.9.21.10 002.jpg"/>
          <p:cNvPicPr>
            <a:picLocks noGrp="1" noChangeAspect="1"/>
          </p:cNvPicPr>
          <p:nvPr>
            <p:ph type="pic" idx="13"/>
          </p:nvPr>
        </p:nvPicPr>
        <p:blipFill>
          <a:blip r:embed="rId3" cstate="email">
            <a:extLst>
              <a:ext uri="{28A0092B-C50C-407E-A947-70E740481C1C}">
                <a14:useLocalDpi xmlns:a14="http://schemas.microsoft.com/office/drawing/2010/main" val="0"/>
              </a:ext>
            </a:extLst>
          </a:blip>
          <a:srcRect t="24674" b="24674"/>
          <a:stretch>
            <a:fillRect/>
          </a:stretch>
        </p:blipFill>
        <p:spPr/>
      </p:pic>
    </p:spTree>
    <p:extLst>
      <p:ext uri="{BB962C8B-B14F-4D97-AF65-F5344CB8AC3E}">
        <p14:creationId xmlns:p14="http://schemas.microsoft.com/office/powerpoint/2010/main" val="1544380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2C.9.21.10 006.jpg"/>
          <p:cNvPicPr>
            <a:picLocks noGrp="1" noChangeAspect="1"/>
          </p:cNvPicPr>
          <p:nvPr>
            <p:ph idx="1"/>
          </p:nvPr>
        </p:nvPicPr>
        <p:blipFill>
          <a:blip r:embed="rId3" cstate="email">
            <a:extLst>
              <a:ext uri="{28A0092B-C50C-407E-A947-70E740481C1C}">
                <a14:useLocalDpi xmlns:a14="http://schemas.microsoft.com/office/drawing/2010/main" val="0"/>
              </a:ext>
            </a:extLst>
          </a:blip>
          <a:srcRect l="348" r="348"/>
          <a:stretch>
            <a:fillRect/>
          </a:stretch>
        </p:blipFill>
        <p:spPr>
          <a:xfrm>
            <a:off x="549275" y="544513"/>
            <a:ext cx="8042275" cy="5399087"/>
          </a:xfrm>
        </p:spPr>
      </p:pic>
    </p:spTree>
    <p:extLst>
      <p:ext uri="{BB962C8B-B14F-4D97-AF65-F5344CB8AC3E}">
        <p14:creationId xmlns:p14="http://schemas.microsoft.com/office/powerpoint/2010/main" val="12600985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275</TotalTime>
  <Words>1222</Words>
  <Application>Microsoft Office PowerPoint</Application>
  <PresentationFormat>On-screen Show (4:3)</PresentationFormat>
  <Paragraphs>117</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Breeze</vt:lpstr>
      <vt:lpstr>Corinth to College </vt:lpstr>
      <vt:lpstr>Percentages</vt:lpstr>
      <vt:lpstr>Corinth, Mississippi Alcorn County</vt:lpstr>
      <vt:lpstr>PowerPoint Presentation</vt:lpstr>
      <vt:lpstr>PowerPoint Presentation</vt:lpstr>
      <vt:lpstr>The Alliance</vt:lpstr>
      <vt:lpstr>Education Programs</vt:lpstr>
      <vt:lpstr>Corinth to College</vt:lpstr>
      <vt:lpstr>PowerPoint Presentation</vt:lpstr>
      <vt:lpstr>PowerPoint Presentation</vt:lpstr>
      <vt:lpstr>PowerPoint Presentation</vt:lpstr>
      <vt:lpstr>PowerPoint Presentation</vt:lpstr>
      <vt:lpstr>Partnership</vt:lpstr>
      <vt:lpstr>Go build your community partnership!    Andrea@CorinthAlliance.com </vt:lpstr>
    </vt:vector>
  </TitlesOfParts>
  <Company>The Alliance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Corinth to College</dc:title>
  <dc:creator>Andrea Rose</dc:creator>
  <cp:lastModifiedBy>Betty</cp:lastModifiedBy>
  <cp:revision>5</cp:revision>
  <dcterms:created xsi:type="dcterms:W3CDTF">2014-06-09T14:49:54Z</dcterms:created>
  <dcterms:modified xsi:type="dcterms:W3CDTF">2014-07-10T18:16:43Z</dcterms:modified>
</cp:coreProperties>
</file>