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handoutMasterIdLst>
    <p:handoutMasterId r:id="rId42"/>
  </p:handoutMasterIdLst>
  <p:sldIdLst>
    <p:sldId id="286" r:id="rId2"/>
    <p:sldId id="257" r:id="rId3"/>
    <p:sldId id="302" r:id="rId4"/>
    <p:sldId id="272" r:id="rId5"/>
    <p:sldId id="271" r:id="rId6"/>
    <p:sldId id="274" r:id="rId7"/>
    <p:sldId id="301" r:id="rId8"/>
    <p:sldId id="303" r:id="rId9"/>
    <p:sldId id="283" r:id="rId10"/>
    <p:sldId id="284" r:id="rId11"/>
    <p:sldId id="285" r:id="rId12"/>
    <p:sldId id="288" r:id="rId13"/>
    <p:sldId id="264" r:id="rId14"/>
    <p:sldId id="265" r:id="rId15"/>
    <p:sldId id="266" r:id="rId16"/>
    <p:sldId id="256" r:id="rId17"/>
    <p:sldId id="287" r:id="rId18"/>
    <p:sldId id="258" r:id="rId19"/>
    <p:sldId id="259" r:id="rId20"/>
    <p:sldId id="260" r:id="rId21"/>
    <p:sldId id="261" r:id="rId22"/>
    <p:sldId id="262" r:id="rId23"/>
    <p:sldId id="309" r:id="rId24"/>
    <p:sldId id="289" r:id="rId25"/>
    <p:sldId id="290" r:id="rId26"/>
    <p:sldId id="291" r:id="rId27"/>
    <p:sldId id="292" r:id="rId28"/>
    <p:sldId id="310" r:id="rId29"/>
    <p:sldId id="311" r:id="rId30"/>
    <p:sldId id="312" r:id="rId31"/>
    <p:sldId id="313" r:id="rId32"/>
    <p:sldId id="307" r:id="rId33"/>
    <p:sldId id="293" r:id="rId34"/>
    <p:sldId id="294" r:id="rId35"/>
    <p:sldId id="295" r:id="rId36"/>
    <p:sldId id="296" r:id="rId37"/>
    <p:sldId id="304" r:id="rId38"/>
    <p:sldId id="308" r:id="rId39"/>
    <p:sldId id="305" r:id="rId40"/>
  </p:sldIdLst>
  <p:sldSz cx="9144000" cy="6858000" type="screen4x3"/>
  <p:notesSz cx="7077075" cy="89550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33CC"/>
    <a:srgbClr val="BE6C12"/>
    <a:srgbClr val="FF99FF"/>
    <a:srgbClr val="D6A300"/>
    <a:srgbClr val="2FE1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021" autoAdjust="0"/>
  </p:normalViewPr>
  <p:slideViewPr>
    <p:cSldViewPr>
      <p:cViewPr>
        <p:scale>
          <a:sx n="44" d="100"/>
          <a:sy n="44" d="100"/>
        </p:scale>
        <p:origin x="-1042" y="-1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476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47675"/>
          </a:xfrm>
          <a:prstGeom prst="rect">
            <a:avLst/>
          </a:prstGeom>
        </p:spPr>
        <p:txBody>
          <a:bodyPr vert="horz" lIns="91440" tIns="45720" rIns="91440" bIns="45720" rtlCol="0"/>
          <a:lstStyle>
            <a:lvl1pPr algn="r">
              <a:defRPr sz="1200"/>
            </a:lvl1pPr>
          </a:lstStyle>
          <a:p>
            <a:fld id="{51EFE0AC-315E-4281-AEEE-D552F51DD7F7}" type="datetimeFigureOut">
              <a:rPr lang="en-US" smtClean="0"/>
              <a:t>7/2/2014</a:t>
            </a:fld>
            <a:endParaRPr lang="en-US"/>
          </a:p>
        </p:txBody>
      </p:sp>
      <p:sp>
        <p:nvSpPr>
          <p:cNvPr id="4" name="Footer Placeholder 3"/>
          <p:cNvSpPr>
            <a:spLocks noGrp="1"/>
          </p:cNvSpPr>
          <p:nvPr>
            <p:ph type="ftr" sz="quarter" idx="2"/>
          </p:nvPr>
        </p:nvSpPr>
        <p:spPr>
          <a:xfrm>
            <a:off x="0" y="8505825"/>
            <a:ext cx="3067050" cy="4476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505825"/>
            <a:ext cx="3067050" cy="447675"/>
          </a:xfrm>
          <a:prstGeom prst="rect">
            <a:avLst/>
          </a:prstGeom>
        </p:spPr>
        <p:txBody>
          <a:bodyPr vert="horz" lIns="91440" tIns="45720" rIns="91440" bIns="45720" rtlCol="0" anchor="b"/>
          <a:lstStyle>
            <a:lvl1pPr algn="r">
              <a:defRPr sz="1200"/>
            </a:lvl1pPr>
          </a:lstStyle>
          <a:p>
            <a:fld id="{A89000D4-160B-4F99-8F11-370C750C8EBD}" type="slidenum">
              <a:rPr lang="en-US" smtClean="0"/>
              <a:t>‹#›</a:t>
            </a:fld>
            <a:endParaRPr lang="en-US"/>
          </a:p>
        </p:txBody>
      </p:sp>
    </p:spTree>
    <p:extLst>
      <p:ext uri="{BB962C8B-B14F-4D97-AF65-F5344CB8AC3E}">
        <p14:creationId xmlns:p14="http://schemas.microsoft.com/office/powerpoint/2010/main" val="4021869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4775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47754"/>
          </a:xfrm>
          <a:prstGeom prst="rect">
            <a:avLst/>
          </a:prstGeom>
        </p:spPr>
        <p:txBody>
          <a:bodyPr vert="horz" lIns="91440" tIns="45720" rIns="91440" bIns="45720" rtlCol="0"/>
          <a:lstStyle>
            <a:lvl1pPr algn="r">
              <a:defRPr sz="1200"/>
            </a:lvl1pPr>
          </a:lstStyle>
          <a:p>
            <a:fld id="{42A62238-0032-467F-A6D8-C9A1087207FD}" type="datetimeFigureOut">
              <a:rPr lang="en-US" smtClean="0"/>
              <a:t>7/2/2014</a:t>
            </a:fld>
            <a:endParaRPr lang="en-US"/>
          </a:p>
        </p:txBody>
      </p:sp>
      <p:sp>
        <p:nvSpPr>
          <p:cNvPr id="4" name="Slide Image Placeholder 3"/>
          <p:cNvSpPr>
            <a:spLocks noGrp="1" noRot="1" noChangeAspect="1"/>
          </p:cNvSpPr>
          <p:nvPr>
            <p:ph type="sldImg" idx="2"/>
          </p:nvPr>
        </p:nvSpPr>
        <p:spPr>
          <a:xfrm>
            <a:off x="1300163" y="671513"/>
            <a:ext cx="4476750" cy="33575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253667"/>
            <a:ext cx="5661660" cy="402979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05780"/>
            <a:ext cx="3066733" cy="44775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05780"/>
            <a:ext cx="3066733" cy="447754"/>
          </a:xfrm>
          <a:prstGeom prst="rect">
            <a:avLst/>
          </a:prstGeom>
        </p:spPr>
        <p:txBody>
          <a:bodyPr vert="horz" lIns="91440" tIns="45720" rIns="91440" bIns="45720" rtlCol="0" anchor="b"/>
          <a:lstStyle>
            <a:lvl1pPr algn="r">
              <a:defRPr sz="1200"/>
            </a:lvl1pPr>
          </a:lstStyle>
          <a:p>
            <a:fld id="{E9DBC386-CCCA-4BC0-836F-298079C22BC3}" type="slidenum">
              <a:rPr lang="en-US" smtClean="0"/>
              <a:t>‹#›</a:t>
            </a:fld>
            <a:endParaRPr lang="en-US"/>
          </a:p>
        </p:txBody>
      </p:sp>
    </p:spTree>
    <p:extLst>
      <p:ext uri="{BB962C8B-B14F-4D97-AF65-F5344CB8AC3E}">
        <p14:creationId xmlns:p14="http://schemas.microsoft.com/office/powerpoint/2010/main" val="3308581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886521A-3C4F-45BD-A592-A42E1E39B747}" type="slidenum">
              <a:rPr lang="en-US" altLang="en-US" smtClean="0"/>
              <a:pPr eaLnBrk="1" hangingPunct="1"/>
              <a:t>4</a:t>
            </a:fld>
            <a:endParaRPr lang="en-US" altLang="en-US" smtClean="0"/>
          </a:p>
        </p:txBody>
      </p:sp>
      <p:sp>
        <p:nvSpPr>
          <p:cNvPr id="50179" name="Rectangle 2"/>
          <p:cNvSpPr>
            <a:spLocks noGrp="1" noRot="1" noChangeAspect="1" noChangeArrowheads="1" noTextEdit="1"/>
          </p:cNvSpPr>
          <p:nvPr>
            <p:ph type="sldImg"/>
          </p:nvPr>
        </p:nvSpPr>
        <p:spPr>
          <a:xfrm>
            <a:off x="1301750" y="671513"/>
            <a:ext cx="4476750" cy="3357562"/>
          </a:xfrm>
          <a:ln/>
        </p:spPr>
      </p:sp>
      <p:sp>
        <p:nvSpPr>
          <p:cNvPr id="50180" name="Rectangle 3"/>
          <p:cNvSpPr>
            <a:spLocks noGrp="1" noChangeArrowheads="1"/>
          </p:cNvSpPr>
          <p:nvPr>
            <p:ph type="body" idx="1"/>
          </p:nvPr>
        </p:nvSpPr>
        <p:spPr>
          <a:xfrm>
            <a:off x="943610" y="4253667"/>
            <a:ext cx="5189855" cy="402979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We are about to engage in a data collection and analysis activity that will take some time. So let me explain the purposes of the activity.  (read slide) As we do the activity, try to maintain two different perspectives -- one as an active participant and another as an observer of the process.  Ultimately, it is the process we are most concerned that you take with you, not the particular questions we use or the data we generate.</a:t>
            </a:r>
            <a:r>
              <a:rPr lang="en-US" altLang="en-US" sz="1800" dirty="0" smtClean="0">
                <a:latin typeface="Arial" pitchFamily="34" charset="0"/>
              </a:rP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82BF49C-DC1F-4A8E-A208-4F84D98103E0}" type="slidenum">
              <a:rPr lang="en-US" altLang="en-US" smtClean="0"/>
              <a:pPr eaLnBrk="1" hangingPunct="1"/>
              <a:t>6</a:t>
            </a:fld>
            <a:endParaRPr lang="en-US" altLang="en-US" smtClean="0"/>
          </a:p>
        </p:txBody>
      </p:sp>
      <p:sp>
        <p:nvSpPr>
          <p:cNvPr id="52227" name="Rectangle 2"/>
          <p:cNvSpPr>
            <a:spLocks noGrp="1" noRot="1" noChangeAspect="1" noChangeArrowheads="1" noTextEdit="1"/>
          </p:cNvSpPr>
          <p:nvPr>
            <p:ph type="sldImg"/>
          </p:nvPr>
        </p:nvSpPr>
        <p:spPr>
          <a:xfrm>
            <a:off x="1301750" y="671513"/>
            <a:ext cx="4476750" cy="3357562"/>
          </a:xfrm>
          <a:ln/>
        </p:spPr>
      </p:sp>
      <p:sp>
        <p:nvSpPr>
          <p:cNvPr id="52228" name="Rectangle 3"/>
          <p:cNvSpPr>
            <a:spLocks noGrp="1" noChangeArrowheads="1"/>
          </p:cNvSpPr>
          <p:nvPr>
            <p:ph type="body" idx="1"/>
          </p:nvPr>
        </p:nvSpPr>
        <p:spPr>
          <a:xfrm>
            <a:off x="943610" y="4253667"/>
            <a:ext cx="5189855" cy="402979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rPr>
              <a:t>(NOTE: Give these directions one step at a time. Bullets will fly in as needed The answer to question 1 goes on an pink post-it. The answer to question 2 goes on a green post-it.  The answer to question 3 goes on a blue post-it. The answer to 4 goes on a yellow post it.  They should write their answers so the sticky part of the post it is at the top.</a:t>
            </a:r>
          </a:p>
          <a:p>
            <a:pPr eaLnBrk="1" hangingPunct="1"/>
            <a:r>
              <a:rPr lang="en-US" altLang="en-US" smtClean="0">
                <a:latin typeface="Arial" pitchFamily="34" charset="0"/>
              </a:rPr>
              <a:t>As they are writing their post-it responses</a:t>
            </a:r>
            <a:r>
              <a:rPr lang="en-US" altLang="en-US" sz="1800" smtClean="0">
                <a:latin typeface="Arial" pitchFamily="34" charset="0"/>
              </a:rPr>
              <a:t>, </a:t>
            </a:r>
            <a:r>
              <a:rPr lang="en-US" altLang="en-US" smtClean="0">
                <a:latin typeface="Arial" pitchFamily="34" charset="0"/>
              </a:rPr>
              <a:t>encourage them to keep their answers to themselves.</a:t>
            </a:r>
          </a:p>
          <a:p>
            <a:pPr eaLnBrk="1" hangingPunct="1"/>
            <a:r>
              <a:rPr lang="en-US" altLang="en-US" smtClean="0">
                <a:latin typeface="Arial" pitchFamily="34" charset="0"/>
              </a:rPr>
              <a:t>You can let them know that we will be doing something with the post-its in a few minutes.)</a:t>
            </a:r>
            <a:endParaRPr lang="en-US" altLang="en-US" sz="180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BDAD3AE-EB8D-4CB7-956C-8DE4A0AD9A54}" type="slidenum">
              <a:rPr lang="en-US" altLang="en-US"/>
              <a:pPr fontAlgn="base">
                <a:spcBef>
                  <a:spcPct val="0"/>
                </a:spcBef>
                <a:spcAft>
                  <a:spcPct val="0"/>
                </a:spcAft>
              </a:pPr>
              <a:t>7</a:t>
            </a:fld>
            <a:endParaRPr lang="en-US" altLang="en-US"/>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xfrm>
            <a:off x="943610" y="4255222"/>
            <a:ext cx="5189855" cy="40282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800" smtClean="0"/>
              <a:t>Process for helping people learn together.  Familiar.</a:t>
            </a:r>
          </a:p>
          <a:p>
            <a:pPr>
              <a:spcBef>
                <a:spcPct val="0"/>
              </a:spcBef>
            </a:pPr>
            <a:r>
              <a:rPr lang="en-US" altLang="en-US" sz="1800" smtClean="0"/>
              <a:t>Pay attention to phase 1 - best predictor of learning is access to prior knowledge. </a:t>
            </a:r>
          </a:p>
          <a:p>
            <a:pPr>
              <a:spcBef>
                <a:spcPct val="0"/>
              </a:spcBef>
            </a:pPr>
            <a:r>
              <a:rPr lang="en-US" altLang="en-US" sz="1800" smtClean="0"/>
              <a:t>Phase 2- exploration and discovery - analagous to use of manipulatives, doing a scientific investigation</a:t>
            </a:r>
          </a:p>
          <a:p>
            <a:pPr>
              <a:spcBef>
                <a:spcPct val="0"/>
              </a:spcBef>
            </a:pPr>
            <a:r>
              <a:rPr lang="en-US" altLang="en-US" sz="1800" smtClean="0"/>
              <a:t>Phase - we start to generate hypotheses or conclusions.</a:t>
            </a:r>
          </a:p>
          <a:p>
            <a:pPr>
              <a:spcBef>
                <a:spcPct val="0"/>
              </a:spcBef>
            </a:pPr>
            <a:r>
              <a:rPr lang="en-US" altLang="en-US" sz="1800" smtClean="0"/>
              <a:t>Importance of separating data from inference.</a:t>
            </a:r>
          </a:p>
          <a:p>
            <a:pPr>
              <a:spcBef>
                <a:spcPct val="0"/>
              </a:spcBef>
            </a:pPr>
            <a:r>
              <a:rPr lang="en-US" altLang="en-US" sz="1800" smtClean="0"/>
              <a:t>Geometry example - </a:t>
            </a:r>
          </a:p>
          <a:p>
            <a:pPr>
              <a:spcBef>
                <a:spcPct val="0"/>
              </a:spcBef>
            </a:pPr>
            <a:r>
              <a:rPr lang="en-US" altLang="en-US" sz="1800" smtClean="0"/>
              <a:t>Data show poor performance in geometry.</a:t>
            </a:r>
          </a:p>
          <a:p>
            <a:pPr>
              <a:spcBef>
                <a:spcPct val="0"/>
              </a:spcBef>
            </a:pPr>
            <a:r>
              <a:rPr lang="en-US" altLang="en-US" sz="1800" smtClean="0"/>
              <a:t>Inference - we aren’t teaching geometry.</a:t>
            </a:r>
          </a:p>
          <a:p>
            <a:pPr>
              <a:spcBef>
                <a:spcPct val="0"/>
              </a:spcBef>
            </a:pPr>
            <a:r>
              <a:rPr lang="en-US" altLang="en-US" sz="1800" smtClean="0"/>
              <a:t> </a:t>
            </a:r>
          </a:p>
          <a:p>
            <a:pPr>
              <a:spcBef>
                <a:spcPct val="0"/>
              </a:spcBef>
            </a:pPr>
            <a:endParaRPr lang="en-US" altLang="en-US" sz="1800" smtClean="0"/>
          </a:p>
          <a:p>
            <a:pPr>
              <a:spcBef>
                <a:spcPct val="0"/>
              </a:spcBef>
            </a:pPr>
            <a:endParaRPr lang="en-US" altLang="en-US" sz="18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DBC386-CCCA-4BC0-836F-298079C22BC3}" type="slidenum">
              <a:rPr lang="en-US" smtClean="0"/>
              <a:t>22</a:t>
            </a:fld>
            <a:endParaRPr lang="en-US"/>
          </a:p>
        </p:txBody>
      </p:sp>
    </p:spTree>
    <p:extLst>
      <p:ext uri="{BB962C8B-B14F-4D97-AF65-F5344CB8AC3E}">
        <p14:creationId xmlns:p14="http://schemas.microsoft.com/office/powerpoint/2010/main" val="3624471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108BE1-CE2A-4F9C-8DAB-B6EE3CA15197}" type="datetimeFigureOut">
              <a:rPr lang="en-US" smtClean="0"/>
              <a:t>7/2/2014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638573C-0D99-4B8B-A369-303908363DA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108BE1-CE2A-4F9C-8DAB-B6EE3CA15197}" type="datetimeFigureOut">
              <a:rPr lang="en-US" smtClean="0"/>
              <a:t>7/2/2014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8573C-0D99-4B8B-A369-303908363DA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108BE1-CE2A-4F9C-8DAB-B6EE3CA15197}" type="datetimeFigureOut">
              <a:rPr lang="en-US" smtClean="0"/>
              <a:t>7/2/2014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8573C-0D99-4B8B-A369-303908363DA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108BE1-CE2A-4F9C-8DAB-B6EE3CA15197}" type="datetimeFigureOut">
              <a:rPr lang="en-US" smtClean="0"/>
              <a:t>7/2/2014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8573C-0D99-4B8B-A369-303908363DA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108BE1-CE2A-4F9C-8DAB-B6EE3CA15197}" type="datetimeFigureOut">
              <a:rPr lang="en-US" smtClean="0"/>
              <a:t>7/2/2014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8573C-0D99-4B8B-A369-303908363DA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108BE1-CE2A-4F9C-8DAB-B6EE3CA15197}" type="datetimeFigureOut">
              <a:rPr lang="en-US" smtClean="0"/>
              <a:t>7/2/2014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38573C-0D99-4B8B-A369-303908363DA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108BE1-CE2A-4F9C-8DAB-B6EE3CA15197}" type="datetimeFigureOut">
              <a:rPr lang="en-US" smtClean="0"/>
              <a:t>7/2/2014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38573C-0D99-4B8B-A369-303908363DA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108BE1-CE2A-4F9C-8DAB-B6EE3CA15197}" type="datetimeFigureOut">
              <a:rPr lang="en-US" smtClean="0"/>
              <a:t>7/2/2014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38573C-0D99-4B8B-A369-303908363DA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108BE1-CE2A-4F9C-8DAB-B6EE3CA15197}" type="datetimeFigureOut">
              <a:rPr lang="en-US" smtClean="0"/>
              <a:t>7/2/2014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38573C-0D99-4B8B-A369-303908363DA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108BE1-CE2A-4F9C-8DAB-B6EE3CA15197}" type="datetimeFigureOut">
              <a:rPr lang="en-US" smtClean="0"/>
              <a:t>7/2/2014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38573C-0D99-4B8B-A369-303908363DA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108BE1-CE2A-4F9C-8DAB-B6EE3CA15197}" type="datetimeFigureOut">
              <a:rPr lang="en-US" smtClean="0"/>
              <a:t>7/2/2014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638573C-0D99-4B8B-A369-303908363DA4}"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108BE1-CE2A-4F9C-8DAB-B6EE3CA15197}" type="datetimeFigureOut">
              <a:rPr lang="en-US" smtClean="0"/>
              <a:t>7/2/2014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638573C-0D99-4B8B-A369-303908363DA4}"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LL\appdata\roaming\qualcomm\eudora\attach\Ash_Pic-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7777629"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710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3657" y="1066800"/>
            <a:ext cx="8382000" cy="5078313"/>
          </a:xfrm>
          <a:prstGeom prst="rect">
            <a:avLst/>
          </a:prstGeom>
          <a:noFill/>
        </p:spPr>
        <p:txBody>
          <a:bodyPr wrap="square" rtlCol="0">
            <a:spAutoFit/>
          </a:bodyPr>
          <a:lstStyle/>
          <a:p>
            <a:r>
              <a:rPr lang="en-US" sz="5400" dirty="0" smtClean="0">
                <a:latin typeface="Arial" panose="020B0604020202020204" pitchFamily="34" charset="0"/>
                <a:cs typeface="Arial" panose="020B0604020202020204" pitchFamily="34" charset="0"/>
              </a:rPr>
              <a:t>But, what were/are the statistics on </a:t>
            </a:r>
            <a:r>
              <a:rPr lang="en-US" sz="5400" b="1" dirty="0" smtClean="0">
                <a:latin typeface="Arial" panose="020B0604020202020204" pitchFamily="34" charset="0"/>
                <a:cs typeface="Arial" panose="020B0604020202020204" pitchFamily="34" charset="0"/>
              </a:rPr>
              <a:t>college and career readiness </a:t>
            </a:r>
            <a:r>
              <a:rPr lang="en-US" sz="5400" dirty="0" smtClean="0">
                <a:latin typeface="Arial" panose="020B0604020202020204" pitchFamily="34" charset="0"/>
                <a:cs typeface="Arial" panose="020B0604020202020204" pitchFamily="34" charset="0"/>
              </a:rPr>
              <a:t>and what was postsecondary </a:t>
            </a:r>
            <a:r>
              <a:rPr lang="en-US" sz="5400" b="1" dirty="0" smtClean="0">
                <a:latin typeface="Arial" panose="020B0604020202020204" pitchFamily="34" charset="0"/>
                <a:cs typeface="Arial" panose="020B0604020202020204" pitchFamily="34" charset="0"/>
              </a:rPr>
              <a:t>persistence and graduation</a:t>
            </a:r>
            <a:r>
              <a:rPr lang="en-US" sz="5400" dirty="0" smtClean="0">
                <a:latin typeface="Arial" panose="020B0604020202020204" pitchFamily="34" charset="0"/>
                <a:cs typeface="Arial" panose="020B0604020202020204" pitchFamily="34" charset="0"/>
              </a:rPr>
              <a:t>?</a:t>
            </a:r>
            <a:endParaRPr lang="en-US"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6102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838200"/>
            <a:ext cx="7315200" cy="5632311"/>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According to the Annual Tennessee SCORE Report on College and Career Readiness, only 7% of the Fentress County students met the four ACT Readiness Benchmarks!  …</a:t>
            </a:r>
            <a:r>
              <a:rPr lang="en-US" sz="4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meaning students were/are underprepared for postsecondary success</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557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219200"/>
            <a:ext cx="7315200" cy="5078313"/>
          </a:xfrm>
          <a:prstGeom prst="rect">
            <a:avLst/>
          </a:prstGeom>
          <a:noFill/>
        </p:spPr>
        <p:txBody>
          <a:bodyPr wrap="square" rtlCol="0">
            <a:spAutoFit/>
          </a:bodyPr>
          <a:lstStyle/>
          <a:p>
            <a:pPr algn="ctr"/>
            <a:r>
              <a:rPr lang="en-US" sz="5400" dirty="0" smtClean="0">
                <a:latin typeface="Arial" panose="020B0604020202020204" pitchFamily="34" charset="0"/>
                <a:cs typeface="Arial" panose="020B0604020202020204" pitchFamily="34" charset="0"/>
              </a:rPr>
              <a:t>Fentress County Educators began to look </a:t>
            </a:r>
            <a:r>
              <a:rPr lang="en-US" sz="5400" dirty="0">
                <a:latin typeface="Arial" panose="020B0604020202020204" pitchFamily="34" charset="0"/>
                <a:cs typeface="Arial" panose="020B0604020202020204" pitchFamily="34" charset="0"/>
              </a:rPr>
              <a:t>c</a:t>
            </a:r>
            <a:r>
              <a:rPr lang="en-US" sz="5400" dirty="0" smtClean="0">
                <a:latin typeface="Arial" panose="020B0604020202020204" pitchFamily="34" charset="0"/>
                <a:cs typeface="Arial" panose="020B0604020202020204" pitchFamily="34" charset="0"/>
              </a:rPr>
              <a:t>loser at the DATA and found…the problem started much earlier!</a:t>
            </a:r>
            <a:endParaRPr lang="en-US"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2985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 y="228600"/>
            <a:ext cx="7696201"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7084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695" y="2540000"/>
            <a:ext cx="8686800" cy="477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143000"/>
            <a:ext cx="8229600" cy="1143000"/>
          </a:xfrm>
        </p:spPr>
        <p:txBody>
          <a:bodyPr>
            <a:normAutofit fontScale="90000"/>
          </a:bodyPr>
          <a:lstStyle/>
          <a:p>
            <a:r>
              <a:rPr lang="en-US" dirty="0" smtClean="0"/>
              <a:t>Upper Cumberland 3</a:t>
            </a:r>
            <a:r>
              <a:rPr lang="en-US" baseline="30000" dirty="0" smtClean="0"/>
              <a:t>rd</a:t>
            </a:r>
            <a:r>
              <a:rPr lang="en-US" dirty="0" smtClean="0"/>
              <a:t> Grade RLA NCE Comparison 2010-2013</a:t>
            </a:r>
            <a:endParaRPr lang="en-US" dirty="0"/>
          </a:p>
        </p:txBody>
      </p:sp>
    </p:spTree>
    <p:extLst>
      <p:ext uri="{BB962C8B-B14F-4D97-AF65-F5344CB8AC3E}">
        <p14:creationId xmlns:p14="http://schemas.microsoft.com/office/powerpoint/2010/main" val="4125557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153400" cy="1143000"/>
          </a:xfrm>
        </p:spPr>
        <p:txBody>
          <a:bodyPr>
            <a:noAutofit/>
          </a:bodyPr>
          <a:lstStyle/>
          <a:p>
            <a:r>
              <a:rPr lang="en-US" sz="3500" dirty="0"/>
              <a:t>Upper Cumberland 3</a:t>
            </a:r>
            <a:r>
              <a:rPr lang="en-US" sz="3500" baseline="30000" dirty="0"/>
              <a:t>rd</a:t>
            </a:r>
            <a:r>
              <a:rPr lang="en-US" sz="3500" dirty="0"/>
              <a:t> Grade </a:t>
            </a:r>
            <a:r>
              <a:rPr lang="en-US" sz="3500" dirty="0" smtClean="0"/>
              <a:t>Mathematics  </a:t>
            </a:r>
            <a:r>
              <a:rPr lang="en-US" sz="3500" dirty="0"/>
              <a:t>NCE Comparison 2010-2013</a:t>
            </a:r>
          </a:p>
        </p:txBody>
      </p:sp>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511867"/>
            <a:ext cx="8229599" cy="5336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607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LL\appdata\roaming\qualcomm\eudora\attach\Ash_Pic-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14400"/>
            <a:ext cx="7892006"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16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219200"/>
            <a:ext cx="8458200" cy="5170646"/>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Branding the Program</a:t>
            </a:r>
          </a:p>
          <a:p>
            <a:pPr algn="ctr"/>
            <a:r>
              <a:rPr lang="en-US" sz="6600" dirty="0" smtClean="0">
                <a:latin typeface="Arial" panose="020B0604020202020204" pitchFamily="34" charset="0"/>
                <a:cs typeface="Arial" panose="020B0604020202020204" pitchFamily="34" charset="0"/>
              </a:rPr>
              <a:t>Major Roads, All Schools, Businesses, Churches, Theater</a:t>
            </a:r>
            <a:endParaRPr lang="en-US" sz="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9527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Pictures\Fentress County Pictures\Ash_Pi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7175"/>
            <a:ext cx="9753600" cy="737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969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Pictures\Fentress County Pictures\Ash_Pic-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73152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02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7851648" cy="1828800"/>
          </a:xfrm>
        </p:spPr>
        <p:txBody>
          <a:bodyPr/>
          <a:lstStyle/>
          <a:p>
            <a:r>
              <a:rPr lang="en-US" dirty="0" smtClean="0">
                <a:latin typeface="Arial" panose="020B0604020202020204" pitchFamily="34" charset="0"/>
                <a:cs typeface="Arial" panose="020B0604020202020204" pitchFamily="34" charset="0"/>
              </a:rPr>
              <a:t>“Plant the SEED”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Fentress County!</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533400" y="2819400"/>
            <a:ext cx="7854696" cy="1752600"/>
          </a:xfrm>
        </p:spPr>
        <p:txBody>
          <a:bodyPr>
            <a:noAutofit/>
          </a:bodyPr>
          <a:lstStyle/>
          <a:p>
            <a:r>
              <a:rPr lang="en-US" sz="2400" dirty="0" smtClean="0"/>
              <a:t>The Appalachian Higher Education Network Conference</a:t>
            </a:r>
          </a:p>
          <a:p>
            <a:r>
              <a:rPr lang="en-US" sz="2400" dirty="0" smtClean="0"/>
              <a:t>June 10-12, 2014</a:t>
            </a:r>
          </a:p>
          <a:p>
            <a:r>
              <a:rPr lang="en-US" sz="2400" dirty="0" smtClean="0"/>
              <a:t>Asheville, North Carolina</a:t>
            </a:r>
          </a:p>
          <a:p>
            <a:endParaRPr lang="en-US" sz="2400" dirty="0"/>
          </a:p>
          <a:p>
            <a:r>
              <a:rPr lang="en-US" sz="2400" dirty="0" smtClean="0"/>
              <a:t>Presented by</a:t>
            </a:r>
          </a:p>
          <a:p>
            <a:r>
              <a:rPr lang="en-US" sz="2400" dirty="0" smtClean="0"/>
              <a:t>Mr. Mike Jones, Fentress County Schools’ Director</a:t>
            </a:r>
          </a:p>
          <a:p>
            <a:r>
              <a:rPr lang="en-US" sz="2400" dirty="0" smtClean="0"/>
              <a:t>Dr. Terry </a:t>
            </a:r>
            <a:r>
              <a:rPr lang="en-US" sz="2400" dirty="0" err="1" smtClean="0"/>
              <a:t>Lashley</a:t>
            </a:r>
            <a:r>
              <a:rPr lang="en-US" sz="2400" dirty="0" smtClean="0"/>
              <a:t>, </a:t>
            </a:r>
            <a:r>
              <a:rPr lang="en-US" sz="2400" dirty="0" err="1" smtClean="0"/>
              <a:t>TnACHE</a:t>
            </a:r>
            <a:r>
              <a:rPr lang="en-US" sz="2400" dirty="0" smtClean="0"/>
              <a:t>-SEED, Executive Director</a:t>
            </a:r>
          </a:p>
          <a:p>
            <a:r>
              <a:rPr lang="en-US" sz="2400" dirty="0" smtClean="0"/>
              <a:t>Mr. David Frey, </a:t>
            </a:r>
            <a:r>
              <a:rPr lang="en-US" sz="2400" dirty="0" err="1" smtClean="0"/>
              <a:t>TnACHE</a:t>
            </a:r>
            <a:r>
              <a:rPr lang="en-US" sz="2400" dirty="0" smtClean="0"/>
              <a:t>-SEED, Associate Director </a:t>
            </a:r>
            <a:endParaRPr lang="en-US" sz="2400" dirty="0"/>
          </a:p>
        </p:txBody>
      </p:sp>
    </p:spTree>
    <p:extLst>
      <p:ext uri="{BB962C8B-B14F-4D97-AF65-F5344CB8AC3E}">
        <p14:creationId xmlns:p14="http://schemas.microsoft.com/office/powerpoint/2010/main" val="2647166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Pictures\Fentress County Pictures\Ash_Pic-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57200"/>
            <a:ext cx="7315199"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305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Pictures\Fentress County Pictures\Ash_Pic-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73914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714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Pictures\Fentress County Pictures\Ash_Pic-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85801"/>
            <a:ext cx="73152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121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981200"/>
            <a:ext cx="7315200"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Graduation Rate</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SACS District Accreditation</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FAFSA</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Parental Involvement</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Cultural Changes</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Reading and Mathematics Improvements</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School Schedule Changes</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College and Career Readiness</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Economic Development</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Amanda didn’t “SETTLE”</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What’s Next for Fentress County?</a:t>
            </a:r>
            <a:endParaRPr lang="en-US" sz="2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smtClean="0"/>
          </a:p>
          <a:p>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3" name="TextBox 2"/>
          <p:cNvSpPr txBox="1"/>
          <p:nvPr/>
        </p:nvSpPr>
        <p:spPr>
          <a:xfrm>
            <a:off x="914400" y="953869"/>
            <a:ext cx="7315200" cy="769441"/>
          </a:xfrm>
          <a:prstGeom prst="rect">
            <a:avLst/>
          </a:prstGeom>
          <a:noFill/>
        </p:spPr>
        <p:txBody>
          <a:bodyPr wrap="square" rtlCol="0">
            <a:spAutoFit/>
          </a:bodyPr>
          <a:lstStyle/>
          <a:p>
            <a:pPr algn="ctr"/>
            <a:r>
              <a:rPr lang="en-US" sz="4400" dirty="0" smtClean="0">
                <a:latin typeface="Arial" panose="020B0604020202020204" pitchFamily="34" charset="0"/>
                <a:cs typeface="Arial" panose="020B0604020202020204" pitchFamily="34" charset="0"/>
              </a:rPr>
              <a:t>Changes</a:t>
            </a:r>
            <a:r>
              <a:rPr lang="en-US" sz="3600" dirty="0" smtClean="0">
                <a:latin typeface="Arial" panose="020B0604020202020204" pitchFamily="34" charset="0"/>
                <a:cs typeface="Arial" panose="020B0604020202020204" pitchFamily="34" charset="0"/>
              </a:rPr>
              <a:t> in Fentress County</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152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2154198"/>
            <a:ext cx="5486400" cy="2123658"/>
          </a:xfrm>
          <a:prstGeom prst="rect">
            <a:avLst/>
          </a:prstGeom>
          <a:noFill/>
        </p:spPr>
        <p:txBody>
          <a:bodyPr wrap="square" rtlCol="0">
            <a:spAutoFit/>
          </a:bodyPr>
          <a:lstStyle/>
          <a:p>
            <a:pPr algn="ctr"/>
            <a:r>
              <a:rPr lang="en-US" sz="6600" dirty="0" smtClean="0">
                <a:latin typeface="Arial" panose="020B0604020202020204" pitchFamily="34" charset="0"/>
                <a:cs typeface="Arial" panose="020B0604020202020204" pitchFamily="34" charset="0"/>
              </a:rPr>
              <a:t>Graduation Rate</a:t>
            </a:r>
            <a:endParaRPr lang="en-US" sz="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8036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105835"/>
            <a:ext cx="4572000" cy="1107996"/>
          </a:xfrm>
          <a:prstGeom prst="rect">
            <a:avLst/>
          </a:prstGeom>
        </p:spPr>
        <p:txBody>
          <a:bodyPr>
            <a:spAutoFit/>
          </a:bodyPr>
          <a:lstStyle/>
          <a:p>
            <a:pPr algn="ctr"/>
            <a:r>
              <a:rPr lang="en-US" sz="6600" dirty="0" smtClean="0">
                <a:latin typeface="Arial" panose="020B0604020202020204" pitchFamily="34" charset="0"/>
                <a:cs typeface="Arial" panose="020B0604020202020204" pitchFamily="34" charset="0"/>
              </a:rPr>
              <a:t>FAFSA</a:t>
            </a:r>
            <a:endParaRPr lang="en-US" sz="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70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514600"/>
            <a:ext cx="6705600" cy="2123658"/>
          </a:xfrm>
          <a:prstGeom prst="rect">
            <a:avLst/>
          </a:prstGeom>
        </p:spPr>
        <p:txBody>
          <a:bodyPr wrap="square">
            <a:spAutoFit/>
          </a:bodyPr>
          <a:lstStyle/>
          <a:p>
            <a:pPr algn="ctr"/>
            <a:r>
              <a:rPr lang="en-US" sz="6600" dirty="0" smtClean="0">
                <a:latin typeface="Arial" panose="020B0604020202020204" pitchFamily="34" charset="0"/>
                <a:cs typeface="Arial" panose="020B0604020202020204" pitchFamily="34" charset="0"/>
              </a:rPr>
              <a:t>Parental Involvement</a:t>
            </a:r>
            <a:endParaRPr lang="en-US" sz="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5071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133600"/>
            <a:ext cx="8229600" cy="3139321"/>
          </a:xfrm>
          <a:prstGeom prst="rect">
            <a:avLst/>
          </a:prstGeom>
        </p:spPr>
        <p:txBody>
          <a:bodyPr wrap="square">
            <a:spAutoFit/>
          </a:bodyPr>
          <a:lstStyle/>
          <a:p>
            <a:pPr algn="ctr"/>
            <a:r>
              <a:rPr lang="en-US" sz="6600" dirty="0" smtClean="0">
                <a:latin typeface="Arial" panose="020B0604020202020204" pitchFamily="34" charset="0"/>
                <a:cs typeface="Arial" panose="020B0604020202020204" pitchFamily="34" charset="0"/>
              </a:rPr>
              <a:t>Reading and Mathematics Improvements</a:t>
            </a:r>
            <a:endParaRPr lang="en-US" sz="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92497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95323"/>
            <a:ext cx="8609013" cy="6095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0606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914400"/>
            <a:ext cx="8534401"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1182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04088"/>
            <a:ext cx="7772400" cy="1143000"/>
          </a:xfrm>
        </p:spPr>
        <p:txBody>
          <a:bodyPr/>
          <a:lstStyle/>
          <a:p>
            <a:r>
              <a:rPr lang="en-US" dirty="0" smtClean="0">
                <a:latin typeface="Arial" panose="020B0604020202020204" pitchFamily="34" charset="0"/>
                <a:cs typeface="Arial" panose="020B0604020202020204" pitchFamily="34" charset="0"/>
              </a:rPr>
              <a:t>Session Agenda</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14400" y="1935480"/>
            <a:ext cx="7772400" cy="4389120"/>
          </a:xfrm>
        </p:spPr>
        <p:txBody>
          <a:bodyPr/>
          <a:lstStyle/>
          <a:p>
            <a:r>
              <a:rPr lang="en-US" sz="2800" dirty="0" err="1" smtClean="0">
                <a:latin typeface="Arial" panose="020B0604020202020204" pitchFamily="34" charset="0"/>
                <a:cs typeface="Arial" panose="020B0604020202020204" pitchFamily="34" charset="0"/>
              </a:rPr>
              <a:t>Consensogram</a:t>
            </a:r>
            <a:r>
              <a:rPr lang="en-US" sz="2800" dirty="0" smtClean="0">
                <a:latin typeface="Arial" panose="020B0604020202020204" pitchFamily="34" charset="0"/>
                <a:cs typeface="Arial" panose="020B0604020202020204" pitchFamily="34" charset="0"/>
              </a:rPr>
              <a:t> – What are your thoughts?</a:t>
            </a:r>
          </a:p>
          <a:p>
            <a:r>
              <a:rPr lang="en-US" sz="2800" dirty="0" smtClean="0">
                <a:latin typeface="Arial" panose="020B0604020202020204" pitchFamily="34" charset="0"/>
                <a:cs typeface="Arial" panose="020B0604020202020204" pitchFamily="34" charset="0"/>
              </a:rPr>
              <a:t>What are your Questions?</a:t>
            </a:r>
          </a:p>
          <a:p>
            <a:r>
              <a:rPr lang="en-US" sz="2800" dirty="0" smtClean="0">
                <a:latin typeface="Arial" panose="020B0604020202020204" pitchFamily="34" charset="0"/>
                <a:cs typeface="Arial" panose="020B0604020202020204" pitchFamily="34" charset="0"/>
              </a:rPr>
              <a:t>Fentress County Data</a:t>
            </a:r>
          </a:p>
          <a:p>
            <a:r>
              <a:rPr lang="en-US" sz="2800" dirty="0" smtClean="0">
                <a:latin typeface="Arial" panose="020B0604020202020204" pitchFamily="34" charset="0"/>
                <a:cs typeface="Arial" panose="020B0604020202020204" pitchFamily="34" charset="0"/>
              </a:rPr>
              <a:t>Program Implementation</a:t>
            </a:r>
          </a:p>
          <a:p>
            <a:r>
              <a:rPr lang="en-US" sz="2800" dirty="0" smtClean="0">
                <a:latin typeface="Arial" panose="020B0604020202020204" pitchFamily="34" charset="0"/>
                <a:cs typeface="Arial" panose="020B0604020202020204" pitchFamily="34" charset="0"/>
              </a:rPr>
              <a:t>Program Focus Areas</a:t>
            </a:r>
          </a:p>
          <a:p>
            <a:r>
              <a:rPr lang="en-US" sz="2800" dirty="0" smtClean="0">
                <a:latin typeface="Arial" panose="020B0604020202020204" pitchFamily="34" charset="0"/>
                <a:cs typeface="Arial" panose="020B0604020202020204" pitchFamily="34" charset="0"/>
              </a:rPr>
              <a:t>“Amanda didn’t SETTLE”</a:t>
            </a:r>
          </a:p>
          <a:p>
            <a:r>
              <a:rPr lang="en-US" sz="2800" dirty="0" smtClean="0">
                <a:latin typeface="Arial" panose="020B0604020202020204" pitchFamily="34" charset="0"/>
                <a:cs typeface="Arial" panose="020B0604020202020204" pitchFamily="34" charset="0"/>
              </a:rPr>
              <a:t>Questions?</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530521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00201"/>
            <a:ext cx="7543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2158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1600200"/>
            <a:ext cx="8077201"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61489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199" y="2517006"/>
            <a:ext cx="7467601" cy="2123658"/>
          </a:xfrm>
          <a:prstGeom prst="rect">
            <a:avLst/>
          </a:prstGeom>
          <a:noFill/>
        </p:spPr>
        <p:txBody>
          <a:bodyPr wrap="square" rtlCol="0">
            <a:spAutoFit/>
          </a:bodyPr>
          <a:lstStyle/>
          <a:p>
            <a:pPr algn="ctr"/>
            <a:r>
              <a:rPr lang="en-US" sz="6600" dirty="0" smtClean="0">
                <a:latin typeface="Arial" panose="020B0604020202020204" pitchFamily="34" charset="0"/>
                <a:cs typeface="Arial" panose="020B0604020202020204" pitchFamily="34" charset="0"/>
              </a:rPr>
              <a:t>School Schedule Changes</a:t>
            </a:r>
            <a:endParaRPr lang="en-US" sz="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77123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590800"/>
            <a:ext cx="7467600" cy="2123658"/>
          </a:xfrm>
          <a:prstGeom prst="rect">
            <a:avLst/>
          </a:prstGeom>
        </p:spPr>
        <p:txBody>
          <a:bodyPr wrap="square">
            <a:spAutoFit/>
          </a:bodyPr>
          <a:lstStyle/>
          <a:p>
            <a:pPr algn="ctr"/>
            <a:r>
              <a:rPr lang="en-US" sz="6600" dirty="0" smtClean="0">
                <a:latin typeface="Arial" panose="020B0604020202020204" pitchFamily="34" charset="0"/>
                <a:cs typeface="Arial" panose="020B0604020202020204" pitchFamily="34" charset="0"/>
              </a:rPr>
              <a:t>District Accreditation</a:t>
            </a:r>
            <a:endParaRPr lang="en-US" sz="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86047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514600"/>
            <a:ext cx="7848600" cy="2123658"/>
          </a:xfrm>
          <a:prstGeom prst="rect">
            <a:avLst/>
          </a:prstGeom>
        </p:spPr>
        <p:txBody>
          <a:bodyPr wrap="square">
            <a:spAutoFit/>
          </a:bodyPr>
          <a:lstStyle/>
          <a:p>
            <a:pPr algn="ctr"/>
            <a:r>
              <a:rPr lang="en-US" sz="6600" dirty="0" smtClean="0">
                <a:latin typeface="Arial" panose="020B0604020202020204" pitchFamily="34" charset="0"/>
                <a:cs typeface="Arial" panose="020B0604020202020204" pitchFamily="34" charset="0"/>
              </a:rPr>
              <a:t>Economic Development</a:t>
            </a:r>
            <a:endParaRPr lang="en-US" sz="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446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514600"/>
            <a:ext cx="7772400" cy="2123658"/>
          </a:xfrm>
          <a:prstGeom prst="rect">
            <a:avLst/>
          </a:prstGeom>
        </p:spPr>
        <p:txBody>
          <a:bodyPr wrap="square">
            <a:spAutoFit/>
          </a:bodyPr>
          <a:lstStyle/>
          <a:p>
            <a:pPr algn="ctr"/>
            <a:r>
              <a:rPr lang="en-US" sz="6600" dirty="0" smtClean="0">
                <a:latin typeface="Arial" panose="020B0604020202020204" pitchFamily="34" charset="0"/>
                <a:cs typeface="Arial" panose="020B0604020202020204" pitchFamily="34" charset="0"/>
              </a:rPr>
              <a:t>College and Career Readiness</a:t>
            </a:r>
            <a:endParaRPr lang="en-US" sz="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1662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2514600"/>
            <a:ext cx="5638800" cy="2123658"/>
          </a:xfrm>
          <a:prstGeom prst="rect">
            <a:avLst/>
          </a:prstGeom>
        </p:spPr>
        <p:txBody>
          <a:bodyPr wrap="square">
            <a:spAutoFit/>
          </a:bodyPr>
          <a:lstStyle/>
          <a:p>
            <a:pPr algn="ctr"/>
            <a:r>
              <a:rPr lang="en-US" sz="6600" dirty="0" smtClean="0">
                <a:latin typeface="Arial" panose="020B0604020202020204" pitchFamily="34" charset="0"/>
                <a:cs typeface="Arial" panose="020B0604020202020204" pitchFamily="34" charset="0"/>
              </a:rPr>
              <a:t>Cultural Changes</a:t>
            </a:r>
            <a:endParaRPr lang="en-US" sz="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741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981200"/>
            <a:ext cx="7848600" cy="2123658"/>
          </a:xfrm>
          <a:prstGeom prst="rect">
            <a:avLst/>
          </a:prstGeom>
          <a:noFill/>
        </p:spPr>
        <p:txBody>
          <a:bodyPr wrap="square" rtlCol="0">
            <a:spAutoFit/>
          </a:bodyPr>
          <a:lstStyle/>
          <a:p>
            <a:pPr algn="ctr"/>
            <a:r>
              <a:rPr lang="en-US" sz="6600" dirty="0" smtClean="0">
                <a:latin typeface="Arial" panose="020B0604020202020204" pitchFamily="34" charset="0"/>
                <a:cs typeface="Arial" panose="020B0604020202020204" pitchFamily="34" charset="0"/>
              </a:rPr>
              <a:t>“Amanda didn’t </a:t>
            </a:r>
            <a:r>
              <a:rPr lang="en-US" sz="6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SETTLE</a:t>
            </a:r>
            <a:r>
              <a:rPr lang="en-US" sz="6600" dirty="0" smtClean="0">
                <a:latin typeface="Arial" panose="020B0604020202020204" pitchFamily="34" charset="0"/>
                <a:cs typeface="Arial" panose="020B0604020202020204" pitchFamily="34" charset="0"/>
              </a:rPr>
              <a:t>”</a:t>
            </a:r>
            <a:endParaRPr lang="en-US" sz="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34568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133600"/>
            <a:ext cx="7315200" cy="2123658"/>
          </a:xfrm>
          <a:prstGeom prst="rect">
            <a:avLst/>
          </a:prstGeom>
          <a:noFill/>
        </p:spPr>
        <p:txBody>
          <a:bodyPr wrap="square" rtlCol="0">
            <a:spAutoFit/>
          </a:bodyPr>
          <a:lstStyle/>
          <a:p>
            <a:pPr algn="ctr"/>
            <a:r>
              <a:rPr lang="en-US" sz="6600" dirty="0" smtClean="0">
                <a:latin typeface="Arial" panose="020B0604020202020204" pitchFamily="34" charset="0"/>
                <a:cs typeface="Arial" panose="020B0604020202020204" pitchFamily="34" charset="0"/>
              </a:rPr>
              <a:t>What’s  Next for Fentress County?</a:t>
            </a:r>
            <a:endParaRPr lang="en-US" sz="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81919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676400"/>
            <a:ext cx="7162800" cy="3970318"/>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QUESTIONS NOW?</a:t>
            </a:r>
          </a:p>
          <a:p>
            <a:pPr algn="ctr"/>
            <a:endParaRPr lang="en-US" sz="2800" b="1" dirty="0">
              <a:latin typeface="Arial" panose="020B0604020202020204" pitchFamily="34" charset="0"/>
              <a:cs typeface="Arial" panose="020B0604020202020204" pitchFamily="34" charset="0"/>
            </a:endParaRPr>
          </a:p>
          <a:p>
            <a:pPr algn="ctr"/>
            <a:r>
              <a:rPr lang="en-US" sz="2800" b="1" dirty="0" smtClean="0">
                <a:latin typeface="Arial" panose="020B0604020202020204" pitchFamily="34" charset="0"/>
                <a:cs typeface="Arial" panose="020B0604020202020204" pitchFamily="34" charset="0"/>
              </a:rPr>
              <a:t>OR LATER…</a:t>
            </a:r>
          </a:p>
          <a:p>
            <a:pPr algn="ctr"/>
            <a:endParaRPr lang="en-US" sz="2800" b="1" dirty="0">
              <a:latin typeface="Arial" panose="020B0604020202020204" pitchFamily="34" charset="0"/>
              <a:cs typeface="Arial" panose="020B0604020202020204" pitchFamily="34" charset="0"/>
            </a:endParaRPr>
          </a:p>
          <a:p>
            <a:pPr algn="ctr"/>
            <a:r>
              <a:rPr lang="en-US" sz="2800" b="1" dirty="0" smtClean="0">
                <a:latin typeface="Arial" panose="020B0604020202020204" pitchFamily="34" charset="0"/>
                <a:cs typeface="Arial" panose="020B0604020202020204" pitchFamily="34" charset="0"/>
              </a:rPr>
              <a:t>Mr. Mike Jones</a:t>
            </a:r>
          </a:p>
          <a:p>
            <a:pPr algn="ctr"/>
            <a:r>
              <a:rPr lang="en-US" sz="2800" b="1" dirty="0">
                <a:latin typeface="Arial" panose="020B0604020202020204" pitchFamily="34" charset="0"/>
                <a:cs typeface="Arial" panose="020B0604020202020204" pitchFamily="34" charset="0"/>
              </a:rPr>
              <a:t>mike.jones@fentressboe.com </a:t>
            </a:r>
            <a:endParaRPr lang="en-US" sz="2800" b="1" dirty="0" smtClean="0">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cs typeface="Arial" panose="020B0604020202020204" pitchFamily="34" charset="0"/>
            </a:endParaRPr>
          </a:p>
          <a:p>
            <a:pPr algn="ctr"/>
            <a:r>
              <a:rPr lang="en-US" sz="2800" b="1" dirty="0" smtClean="0">
                <a:latin typeface="Arial" panose="020B0604020202020204" pitchFamily="34" charset="0"/>
                <a:cs typeface="Arial" panose="020B0604020202020204" pitchFamily="34" charset="0"/>
              </a:rPr>
              <a:t>Dr. Terry </a:t>
            </a:r>
            <a:r>
              <a:rPr lang="en-US" sz="2800" b="1" dirty="0" err="1" smtClean="0">
                <a:latin typeface="Arial" panose="020B0604020202020204" pitchFamily="34" charset="0"/>
                <a:cs typeface="Arial" panose="020B0604020202020204" pitchFamily="34" charset="0"/>
              </a:rPr>
              <a:t>Lashley</a:t>
            </a:r>
            <a:endParaRPr lang="en-US" sz="2800" b="1" dirty="0" smtClean="0">
              <a:latin typeface="Arial" panose="020B0604020202020204" pitchFamily="34" charset="0"/>
              <a:cs typeface="Arial" panose="020B0604020202020204" pitchFamily="34" charset="0"/>
            </a:endParaRPr>
          </a:p>
          <a:p>
            <a:pPr algn="ctr"/>
            <a:r>
              <a:rPr lang="en-US" sz="2800" b="1" dirty="0" smtClean="0">
                <a:latin typeface="Arial" panose="020B0604020202020204" pitchFamily="34" charset="0"/>
                <a:cs typeface="Arial" panose="020B0604020202020204" pitchFamily="34" charset="0"/>
              </a:rPr>
              <a:t>Terry.lashley@southeasted.com</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7743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914400" y="274638"/>
            <a:ext cx="7239000" cy="2087562"/>
          </a:xfrm>
        </p:spPr>
        <p:txBody>
          <a:bodyPr/>
          <a:lstStyle/>
          <a:p>
            <a:r>
              <a:rPr lang="en-US" altLang="en-US" b="1" dirty="0" smtClean="0">
                <a:latin typeface="Arial" panose="020B0604020202020204" pitchFamily="34" charset="0"/>
                <a:cs typeface="Arial" panose="020B0604020202020204" pitchFamily="34" charset="0"/>
              </a:rPr>
              <a:t>Engaging with </a:t>
            </a:r>
            <a:r>
              <a:rPr lang="en-US" altLang="en-US" b="1" dirty="0">
                <a:latin typeface="Arial" panose="020B0604020202020204" pitchFamily="34" charset="0"/>
                <a:cs typeface="Arial" panose="020B0604020202020204" pitchFamily="34" charset="0"/>
              </a:rPr>
              <a:t>a </a:t>
            </a:r>
            <a:r>
              <a:rPr lang="en-US" altLang="en-US" b="1" dirty="0" err="1">
                <a:latin typeface="Arial" panose="020B0604020202020204" pitchFamily="34" charset="0"/>
                <a:cs typeface="Arial" panose="020B0604020202020204" pitchFamily="34" charset="0"/>
              </a:rPr>
              <a:t>Consensogram</a:t>
            </a:r>
            <a:endParaRPr lang="en-US" altLang="en-US" b="1" dirty="0">
              <a:latin typeface="Arial" panose="020B0604020202020204" pitchFamily="34" charset="0"/>
              <a:cs typeface="Arial" panose="020B0604020202020204" pitchFamily="34" charset="0"/>
            </a:endParaRPr>
          </a:p>
        </p:txBody>
      </p:sp>
      <p:sp>
        <p:nvSpPr>
          <p:cNvPr id="65539" name="Rectangle 3"/>
          <p:cNvSpPr>
            <a:spLocks noGrp="1" noChangeArrowheads="1"/>
          </p:cNvSpPr>
          <p:nvPr>
            <p:ph type="body" idx="4294967295"/>
          </p:nvPr>
        </p:nvSpPr>
        <p:spPr>
          <a:xfrm>
            <a:off x="914400" y="1371600"/>
            <a:ext cx="7315200" cy="4525963"/>
          </a:xfrm>
        </p:spPr>
        <p:txBody>
          <a:bodyPr/>
          <a:lstStyle/>
          <a:p>
            <a:pPr>
              <a:buFontTx/>
              <a:buNone/>
            </a:pPr>
            <a:endParaRPr lang="en-US" altLang="en-US" dirty="0"/>
          </a:p>
          <a:p>
            <a:pPr>
              <a:buFontTx/>
              <a:buNone/>
            </a:pPr>
            <a:endParaRPr lang="en-US" altLang="en-US" dirty="0"/>
          </a:p>
          <a:p>
            <a:pPr>
              <a:buFontTx/>
              <a:buNone/>
            </a:pPr>
            <a:endParaRPr lang="en-US" altLang="en-US" dirty="0"/>
          </a:p>
          <a:p>
            <a:pPr>
              <a:buFontTx/>
              <a:buNone/>
            </a:pPr>
            <a:r>
              <a:rPr lang="en-US" altLang="en-US" dirty="0">
                <a:latin typeface="Arial" panose="020B0604020202020204" pitchFamily="34" charset="0"/>
                <a:cs typeface="Arial" panose="020B0604020202020204" pitchFamily="34" charset="0"/>
              </a:rPr>
              <a:t>The </a:t>
            </a:r>
            <a:r>
              <a:rPr lang="en-US" altLang="en-US" dirty="0" err="1">
                <a:latin typeface="Arial" panose="020B0604020202020204" pitchFamily="34" charset="0"/>
                <a:cs typeface="Arial" panose="020B0604020202020204" pitchFamily="34" charset="0"/>
              </a:rPr>
              <a:t>consensogram</a:t>
            </a:r>
            <a:r>
              <a:rPr lang="en-US" altLang="en-US" dirty="0">
                <a:latin typeface="Arial" panose="020B0604020202020204" pitchFamily="34" charset="0"/>
                <a:cs typeface="Arial" panose="020B0604020202020204" pitchFamily="34" charset="0"/>
              </a:rPr>
              <a:t> is a “quick and dirty” way to do a data survey. </a:t>
            </a:r>
          </a:p>
        </p:txBody>
      </p:sp>
      <p:sp>
        <p:nvSpPr>
          <p:cNvPr id="11268" name="Rectangle 4"/>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en-US" altLang="en-US" sz="1400">
              <a:latin typeface="Times" charset="0"/>
            </a:endParaRPr>
          </a:p>
        </p:txBody>
      </p:sp>
    </p:spTree>
    <p:extLst>
      <p:ext uri="{BB962C8B-B14F-4D97-AF65-F5344CB8AC3E}">
        <p14:creationId xmlns:p14="http://schemas.microsoft.com/office/powerpoint/2010/main" val="1664088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39">
                                            <p:txEl>
                                              <p:pRg st="3" end="3"/>
                                            </p:txEl>
                                          </p:spTgt>
                                        </p:tgtEl>
                                        <p:attrNameLst>
                                          <p:attrName>style.visibility</p:attrName>
                                        </p:attrNameLst>
                                      </p:cBhvr>
                                      <p:to>
                                        <p:strVal val="visible"/>
                                      </p:to>
                                    </p:set>
                                    <p:anim calcmode="lin" valueType="num">
                                      <p:cBhvr additive="base">
                                        <p:cTn id="7" dur="500" fill="hold"/>
                                        <p:tgtEl>
                                          <p:spTgt spid="65539">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2011362"/>
          </a:xfrm>
        </p:spPr>
        <p:txBody>
          <a:bodyPr>
            <a:noAutofit/>
          </a:bodyPr>
          <a:lstStyle/>
          <a:p>
            <a:pPr algn="ctr"/>
            <a:r>
              <a:rPr lang="en-US" sz="3200" b="1" dirty="0" err="1" smtClean="0"/>
              <a:t>Consensogram</a:t>
            </a:r>
            <a:r>
              <a:rPr lang="en-US" sz="3200" b="1" dirty="0" smtClean="0"/>
              <a:t> Questionnaire</a:t>
            </a:r>
            <a:br>
              <a:rPr lang="en-US" sz="3200" b="1" dirty="0" smtClean="0"/>
            </a:br>
            <a:r>
              <a:rPr lang="en-US" sz="2800" b="1" dirty="0" smtClean="0"/>
              <a:t>Please respond in </a:t>
            </a:r>
            <a:r>
              <a:rPr lang="en-US" sz="2800" b="1" dirty="0" smtClean="0">
                <a:effectLst>
                  <a:outerShdw blurRad="38100" dist="38100" dir="2700000" algn="tl">
                    <a:srgbClr val="000000">
                      <a:alpha val="43137"/>
                    </a:srgbClr>
                  </a:outerShdw>
                </a:effectLst>
              </a:rPr>
              <a:t>increments of 20 </a:t>
            </a:r>
            <a:r>
              <a:rPr lang="en-US" sz="2800" b="1" dirty="0" smtClean="0"/>
              <a:t>on a scale of  0-100                           </a:t>
            </a:r>
            <a:r>
              <a:rPr lang="en-US" sz="3200" b="1" dirty="0" smtClean="0"/>
              <a:t>0 = lowest and 100 = highest</a:t>
            </a:r>
            <a:endParaRPr lang="en-US" sz="3200" b="1" dirty="0"/>
          </a:p>
        </p:txBody>
      </p:sp>
      <p:sp>
        <p:nvSpPr>
          <p:cNvPr id="3" name="Content Placeholder 2"/>
          <p:cNvSpPr>
            <a:spLocks noGrp="1"/>
          </p:cNvSpPr>
          <p:nvPr>
            <p:ph idx="1"/>
          </p:nvPr>
        </p:nvSpPr>
        <p:spPr>
          <a:xfrm>
            <a:off x="457200" y="2438400"/>
            <a:ext cx="8229600" cy="3810000"/>
          </a:xfrm>
        </p:spPr>
        <p:txBody>
          <a:bodyPr>
            <a:noAutofit/>
          </a:bodyPr>
          <a:lstStyle/>
          <a:p>
            <a:r>
              <a:rPr lang="en-US" sz="2000" b="1" u="sng" dirty="0" smtClean="0">
                <a:solidFill>
                  <a:srgbClr val="00B0F0"/>
                </a:solidFill>
                <a:latin typeface="Arial" panose="020B0604020202020204" pitchFamily="34" charset="0"/>
                <a:cs typeface="Arial" panose="020B0604020202020204" pitchFamily="34" charset="0"/>
              </a:rPr>
              <a:t>To what degree </a:t>
            </a:r>
            <a:r>
              <a:rPr lang="en-US" sz="2000" b="1" dirty="0" smtClean="0">
                <a:solidFill>
                  <a:srgbClr val="00B0F0"/>
                </a:solidFill>
                <a:latin typeface="Arial" panose="020B0604020202020204" pitchFamily="34" charset="0"/>
                <a:cs typeface="Arial" panose="020B0604020202020204" pitchFamily="34" charset="0"/>
              </a:rPr>
              <a:t>do you believe in the importance and need for school and community buy in for school improvement.</a:t>
            </a:r>
          </a:p>
          <a:p>
            <a:r>
              <a:rPr lang="en-US" sz="2000" b="1" u="sng" dirty="0" smtClean="0">
                <a:solidFill>
                  <a:srgbClr val="FF9900"/>
                </a:solidFill>
                <a:latin typeface="Arial" panose="020B0604020202020204" pitchFamily="34" charset="0"/>
                <a:cs typeface="Arial" panose="020B0604020202020204" pitchFamily="34" charset="0"/>
              </a:rPr>
              <a:t>To what degree </a:t>
            </a:r>
            <a:r>
              <a:rPr lang="en-US" sz="2000" b="1" dirty="0" smtClean="0">
                <a:solidFill>
                  <a:srgbClr val="FF9900"/>
                </a:solidFill>
                <a:latin typeface="Arial" panose="020B0604020202020204" pitchFamily="34" charset="0"/>
                <a:cs typeface="Arial" panose="020B0604020202020204" pitchFamily="34" charset="0"/>
              </a:rPr>
              <a:t>do you regularly and systematically inform all stakeholders regarding what’s happening in your districts’ schools?</a:t>
            </a:r>
          </a:p>
          <a:p>
            <a:r>
              <a:rPr lang="en-US" sz="2000" b="1" u="sng" dirty="0" smtClean="0">
                <a:solidFill>
                  <a:schemeClr val="accent5">
                    <a:lumMod val="75000"/>
                  </a:schemeClr>
                </a:solidFill>
                <a:latin typeface="Arial" panose="020B0604020202020204" pitchFamily="34" charset="0"/>
                <a:cs typeface="Arial" panose="020B0604020202020204" pitchFamily="34" charset="0"/>
              </a:rPr>
              <a:t>To what extent </a:t>
            </a:r>
            <a:r>
              <a:rPr lang="en-US" sz="2000" b="1" dirty="0" smtClean="0">
                <a:solidFill>
                  <a:schemeClr val="accent5">
                    <a:lumMod val="75000"/>
                  </a:schemeClr>
                </a:solidFill>
                <a:latin typeface="Arial" panose="020B0604020202020204" pitchFamily="34" charset="0"/>
                <a:cs typeface="Arial" panose="020B0604020202020204" pitchFamily="34" charset="0"/>
              </a:rPr>
              <a:t>do you believe that </a:t>
            </a:r>
            <a:r>
              <a:rPr lang="en-US" sz="2000" b="1" dirty="0">
                <a:solidFill>
                  <a:schemeClr val="accent5">
                    <a:lumMod val="75000"/>
                  </a:schemeClr>
                </a:solidFill>
                <a:latin typeface="Arial" panose="020B0604020202020204" pitchFamily="34" charset="0"/>
                <a:cs typeface="Arial" panose="020B0604020202020204" pitchFamily="34" charset="0"/>
              </a:rPr>
              <a:t>the sharing of ‘hard data’ regarding education/workforce/economic development should be a school/community norm</a:t>
            </a:r>
            <a:r>
              <a:rPr lang="en-US" sz="2000" b="1" dirty="0" smtClean="0">
                <a:solidFill>
                  <a:schemeClr val="accent5">
                    <a:lumMod val="75000"/>
                  </a:schemeClr>
                </a:solidFill>
                <a:latin typeface="Arial" panose="020B0604020202020204" pitchFamily="34" charset="0"/>
                <a:cs typeface="Arial" panose="020B0604020202020204" pitchFamily="34" charset="0"/>
              </a:rPr>
              <a:t>?</a:t>
            </a:r>
            <a:endParaRPr lang="en-US" sz="2000" b="1" u="sng" dirty="0" smtClean="0">
              <a:solidFill>
                <a:schemeClr val="accent5">
                  <a:lumMod val="75000"/>
                </a:schemeClr>
              </a:solidFill>
              <a:latin typeface="Arial" panose="020B0604020202020204" pitchFamily="34" charset="0"/>
              <a:cs typeface="Arial" panose="020B0604020202020204" pitchFamily="34" charset="0"/>
            </a:endParaRPr>
          </a:p>
          <a:p>
            <a:r>
              <a:rPr lang="en-US" sz="2000" b="1" u="sng" dirty="0" smtClean="0">
                <a:solidFill>
                  <a:srgbClr val="FF33CC"/>
                </a:solidFill>
                <a:latin typeface="Arial" panose="020B0604020202020204" pitchFamily="34" charset="0"/>
                <a:cs typeface="Arial" panose="020B0604020202020204" pitchFamily="34" charset="0"/>
              </a:rPr>
              <a:t>Where on the scale </a:t>
            </a:r>
            <a:r>
              <a:rPr lang="en-US" sz="2000" b="1" dirty="0" smtClean="0">
                <a:solidFill>
                  <a:srgbClr val="FF33CC"/>
                </a:solidFill>
                <a:latin typeface="Arial" panose="020B0604020202020204" pitchFamily="34" charset="0"/>
                <a:cs typeface="Arial" panose="020B0604020202020204" pitchFamily="34" charset="0"/>
              </a:rPr>
              <a:t>do you rate your schools’ and community’s skills in using available data to make instructional decisions and changes?</a:t>
            </a:r>
            <a:endParaRPr lang="en-US" sz="2400" b="1" dirty="0">
              <a:solidFill>
                <a:srgbClr val="FF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0429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914400" y="274638"/>
            <a:ext cx="8229600" cy="1143000"/>
          </a:xfrm>
        </p:spPr>
        <p:txBody>
          <a:bodyPr/>
          <a:lstStyle/>
          <a:p>
            <a:r>
              <a:rPr lang="en-US" altLang="en-US" b="1" dirty="0" err="1">
                <a:latin typeface="Arial" panose="020B0604020202020204" pitchFamily="34" charset="0"/>
                <a:cs typeface="Arial" panose="020B0604020202020204" pitchFamily="34" charset="0"/>
              </a:rPr>
              <a:t>Consensogram</a:t>
            </a:r>
            <a:r>
              <a:rPr lang="en-US" altLang="en-US" b="1" dirty="0">
                <a:latin typeface="Arial" panose="020B0604020202020204" pitchFamily="34" charset="0"/>
                <a:cs typeface="Arial" panose="020B0604020202020204" pitchFamily="34" charset="0"/>
              </a:rPr>
              <a:t> Directions</a:t>
            </a:r>
            <a:endParaRPr lang="en-US" altLang="en-US" dirty="0">
              <a:latin typeface="Arial" panose="020B0604020202020204" pitchFamily="34" charset="0"/>
              <a:cs typeface="Arial" panose="020B0604020202020204" pitchFamily="34" charset="0"/>
            </a:endParaRPr>
          </a:p>
        </p:txBody>
      </p:sp>
      <p:sp>
        <p:nvSpPr>
          <p:cNvPr id="69635" name="Rectangle 3"/>
          <p:cNvSpPr>
            <a:spLocks noGrp="1" noChangeArrowheads="1"/>
          </p:cNvSpPr>
          <p:nvPr>
            <p:ph type="body" idx="4294967295"/>
          </p:nvPr>
        </p:nvSpPr>
        <p:spPr>
          <a:xfrm>
            <a:off x="914400" y="1447800"/>
            <a:ext cx="8229600" cy="4572000"/>
          </a:xfrm>
        </p:spPr>
        <p:txBody>
          <a:bodyPr/>
          <a:lstStyle/>
          <a:p>
            <a:pPr>
              <a:lnSpc>
                <a:spcPct val="90000"/>
              </a:lnSpc>
            </a:pPr>
            <a:r>
              <a:rPr lang="en-US" altLang="en-US" sz="3600" dirty="0">
                <a:latin typeface="Arial" panose="020B0604020202020204" pitchFamily="34" charset="0"/>
                <a:cs typeface="Arial" panose="020B0604020202020204" pitchFamily="34" charset="0"/>
              </a:rPr>
              <a:t>Complete the survey.</a:t>
            </a:r>
          </a:p>
          <a:p>
            <a:pPr>
              <a:lnSpc>
                <a:spcPct val="90000"/>
              </a:lnSpc>
            </a:pPr>
            <a:endParaRPr lang="en-US" altLang="en-US" sz="2000" dirty="0">
              <a:latin typeface="Arial" panose="020B0604020202020204" pitchFamily="34" charset="0"/>
              <a:cs typeface="Arial" panose="020B0604020202020204" pitchFamily="34" charset="0"/>
            </a:endParaRPr>
          </a:p>
          <a:p>
            <a:pPr>
              <a:lnSpc>
                <a:spcPct val="90000"/>
              </a:lnSpc>
            </a:pPr>
            <a:r>
              <a:rPr lang="en-US" altLang="en-US" sz="3600" dirty="0">
                <a:latin typeface="Arial" panose="020B0604020202020204" pitchFamily="34" charset="0"/>
                <a:cs typeface="Arial" panose="020B0604020202020204" pitchFamily="34" charset="0"/>
              </a:rPr>
              <a:t>Use one color-coded post-it for each question.</a:t>
            </a:r>
          </a:p>
          <a:p>
            <a:pPr>
              <a:lnSpc>
                <a:spcPct val="90000"/>
              </a:lnSpc>
              <a:buFontTx/>
              <a:buNone/>
            </a:pPr>
            <a:endParaRPr lang="en-US" altLang="en-US" sz="2000" dirty="0">
              <a:latin typeface="Arial" panose="020B0604020202020204" pitchFamily="34" charset="0"/>
              <a:cs typeface="Arial" panose="020B0604020202020204" pitchFamily="34" charset="0"/>
            </a:endParaRPr>
          </a:p>
          <a:p>
            <a:pPr>
              <a:lnSpc>
                <a:spcPct val="90000"/>
              </a:lnSpc>
            </a:pPr>
            <a:r>
              <a:rPr lang="en-US" altLang="en-US" sz="3600" dirty="0">
                <a:latin typeface="Arial" panose="020B0604020202020204" pitchFamily="34" charset="0"/>
                <a:cs typeface="Arial" panose="020B0604020202020204" pitchFamily="34" charset="0"/>
              </a:rPr>
              <a:t>Write response (0-100) on post-it. </a:t>
            </a:r>
          </a:p>
          <a:p>
            <a:pPr>
              <a:lnSpc>
                <a:spcPct val="90000"/>
              </a:lnSpc>
              <a:buFontTx/>
              <a:buNone/>
            </a:pPr>
            <a:r>
              <a:rPr lang="en-US" altLang="en-US" sz="3600" dirty="0">
                <a:latin typeface="Arial" panose="020B0604020202020204" pitchFamily="34" charset="0"/>
                <a:cs typeface="Arial" panose="020B0604020202020204" pitchFamily="34" charset="0"/>
              </a:rPr>
              <a:t>   (Please use increments of 20.) </a:t>
            </a:r>
          </a:p>
          <a:p>
            <a:pPr>
              <a:lnSpc>
                <a:spcPct val="90000"/>
              </a:lnSpc>
            </a:pPr>
            <a:endParaRPr lang="en-US" altLang="en-US" sz="2000" dirty="0">
              <a:latin typeface="Arial" panose="020B0604020202020204" pitchFamily="34" charset="0"/>
              <a:cs typeface="Arial" panose="020B0604020202020204" pitchFamily="34" charset="0"/>
            </a:endParaRPr>
          </a:p>
          <a:p>
            <a:pPr>
              <a:lnSpc>
                <a:spcPct val="90000"/>
              </a:lnSpc>
            </a:pPr>
            <a:r>
              <a:rPr lang="en-US" altLang="en-US" sz="3600" dirty="0">
                <a:latin typeface="Arial" panose="020B0604020202020204" pitchFamily="34" charset="0"/>
                <a:cs typeface="Arial" panose="020B0604020202020204" pitchFamily="34" charset="0"/>
              </a:rPr>
              <a:t>Do not share responses.</a:t>
            </a:r>
          </a:p>
        </p:txBody>
      </p:sp>
      <p:sp>
        <p:nvSpPr>
          <p:cNvPr id="13316" name="Rectangle 4"/>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en-US" altLang="en-US" sz="1400">
              <a:latin typeface="Times" charset="0"/>
            </a:endParaRPr>
          </a:p>
        </p:txBody>
      </p:sp>
    </p:spTree>
    <p:extLst>
      <p:ext uri="{BB962C8B-B14F-4D97-AF65-F5344CB8AC3E}">
        <p14:creationId xmlns:p14="http://schemas.microsoft.com/office/powerpoint/2010/main" val="1649829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anim calcmode="lin" valueType="num">
                                      <p:cBhvr additive="base">
                                        <p:cTn id="13" dur="500" fill="hold"/>
                                        <p:tgtEl>
                                          <p:spTgt spid="69635">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96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9635">
                                            <p:txEl>
                                              <p:pRg st="4" end="4"/>
                                            </p:txEl>
                                          </p:spTgt>
                                        </p:tgtEl>
                                        <p:attrNameLst>
                                          <p:attrName>style.visibility</p:attrName>
                                        </p:attrNameLst>
                                      </p:cBhvr>
                                      <p:to>
                                        <p:strVal val="visible"/>
                                      </p:to>
                                    </p:set>
                                    <p:anim calcmode="lin" valueType="num">
                                      <p:cBhvr additive="base">
                                        <p:cTn id="19" dur="500" fill="hold"/>
                                        <p:tgtEl>
                                          <p:spTgt spid="69635">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96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9635">
                                            <p:txEl>
                                              <p:pRg st="5" end="5"/>
                                            </p:txEl>
                                          </p:spTgt>
                                        </p:tgtEl>
                                        <p:attrNameLst>
                                          <p:attrName>style.visibility</p:attrName>
                                        </p:attrNameLst>
                                      </p:cBhvr>
                                      <p:to>
                                        <p:strVal val="visible"/>
                                      </p:to>
                                    </p:set>
                                    <p:anim calcmode="lin" valueType="num">
                                      <p:cBhvr additive="base">
                                        <p:cTn id="25" dur="500" fill="hold"/>
                                        <p:tgtEl>
                                          <p:spTgt spid="69635">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963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9635">
                                            <p:txEl>
                                              <p:pRg st="7" end="7"/>
                                            </p:txEl>
                                          </p:spTgt>
                                        </p:tgtEl>
                                        <p:attrNameLst>
                                          <p:attrName>style.visibility</p:attrName>
                                        </p:attrNameLst>
                                      </p:cBhvr>
                                      <p:to>
                                        <p:strVal val="visible"/>
                                      </p:to>
                                    </p:set>
                                    <p:anim calcmode="lin" valueType="num">
                                      <p:cBhvr additive="base">
                                        <p:cTn id="31" dur="500" fill="hold"/>
                                        <p:tgtEl>
                                          <p:spTgt spid="69635">
                                            <p:txEl>
                                              <p:pRg st="7" end="7"/>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963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ChangeArrowheads="1"/>
          </p:cNvSpPr>
          <p:nvPr/>
        </p:nvSpPr>
        <p:spPr bwMode="auto">
          <a:xfrm>
            <a:off x="2286000" y="1905000"/>
            <a:ext cx="4572000" cy="1981200"/>
          </a:xfrm>
          <a:prstGeom prst="rect">
            <a:avLst/>
          </a:prstGeom>
          <a:solidFill>
            <a:srgbClr val="2FE1F9"/>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3075" name="Text Box 2"/>
          <p:cNvSpPr txBox="1">
            <a:spLocks noChangeArrowheads="1"/>
          </p:cNvSpPr>
          <p:nvPr/>
        </p:nvSpPr>
        <p:spPr bwMode="auto">
          <a:xfrm>
            <a:off x="484981" y="838200"/>
            <a:ext cx="83264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r>
              <a:rPr lang="en-US" altLang="en-US" sz="4400" b="1" dirty="0">
                <a:latin typeface="Arial" panose="020B0604020202020204" pitchFamily="34" charset="0"/>
                <a:cs typeface="Arial" panose="020B0604020202020204" pitchFamily="34" charset="0"/>
              </a:rPr>
              <a:t>3-Phase Data-Driven </a:t>
            </a:r>
            <a:r>
              <a:rPr lang="en-US" altLang="en-US" sz="4400" b="1" dirty="0" smtClean="0">
                <a:latin typeface="Arial" panose="020B0604020202020204" pitchFamily="34" charset="0"/>
                <a:cs typeface="Arial" panose="020B0604020202020204" pitchFamily="34" charset="0"/>
              </a:rPr>
              <a:t>Dialogue</a:t>
            </a:r>
            <a:endParaRPr lang="en-US" altLang="en-US" sz="4400" dirty="0">
              <a:latin typeface="Arial" panose="020B0604020202020204" pitchFamily="34" charset="0"/>
              <a:cs typeface="Arial" panose="020B0604020202020204" pitchFamily="34" charset="0"/>
            </a:endParaRPr>
          </a:p>
        </p:txBody>
      </p:sp>
      <p:sp>
        <p:nvSpPr>
          <p:cNvPr id="3076" name="Text Box 3"/>
          <p:cNvSpPr txBox="1">
            <a:spLocks noChangeArrowheads="1"/>
          </p:cNvSpPr>
          <p:nvPr/>
        </p:nvSpPr>
        <p:spPr bwMode="auto">
          <a:xfrm>
            <a:off x="2743200" y="2138363"/>
            <a:ext cx="3886200" cy="1446212"/>
          </a:xfrm>
          <a:prstGeom prst="rect">
            <a:avLst/>
          </a:prstGeom>
          <a:noFill/>
          <a:ln>
            <a:noFill/>
          </a:ln>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r>
              <a:rPr lang="en-US" altLang="en-US" sz="2000" b="1" dirty="0">
                <a:latin typeface="Arial" panose="020B0604020202020204" pitchFamily="34" charset="0"/>
                <a:cs typeface="Arial" panose="020B0604020202020204" pitchFamily="34" charset="0"/>
              </a:rPr>
              <a:t>Phase 1- PREDICT</a:t>
            </a:r>
          </a:p>
          <a:p>
            <a:pPr algn="ctr" eaLnBrk="0" hangingPunct="0"/>
            <a:r>
              <a:rPr lang="en-US" altLang="en-US" sz="2000" b="1" dirty="0">
                <a:latin typeface="Arial" panose="020B0604020202020204" pitchFamily="34" charset="0"/>
                <a:cs typeface="Arial" panose="020B0604020202020204" pitchFamily="34" charset="0"/>
              </a:rPr>
              <a:t>Activating &amp; Engaging</a:t>
            </a:r>
            <a:endParaRPr lang="en-US" altLang="en-US" sz="1600" b="1" dirty="0">
              <a:latin typeface="Arial" panose="020B0604020202020204" pitchFamily="34" charset="0"/>
              <a:cs typeface="Arial" panose="020B0604020202020204" pitchFamily="34" charset="0"/>
            </a:endParaRPr>
          </a:p>
          <a:p>
            <a:pPr algn="ctr" eaLnBrk="0" hangingPunct="0"/>
            <a:endParaRPr lang="en-US" altLang="en-US" sz="1600" b="1" dirty="0">
              <a:latin typeface="Arial" panose="020B0604020202020204" pitchFamily="34" charset="0"/>
              <a:cs typeface="Arial" panose="020B0604020202020204" pitchFamily="34" charset="0"/>
            </a:endParaRPr>
          </a:p>
          <a:p>
            <a:pPr algn="ctr" eaLnBrk="0" hangingPunct="0"/>
            <a:r>
              <a:rPr lang="en-US" altLang="en-US" sz="1600" b="1" i="1" dirty="0">
                <a:latin typeface="Arial" panose="020B0604020202020204" pitchFamily="34" charset="0"/>
                <a:cs typeface="Arial" panose="020B0604020202020204" pitchFamily="34" charset="0"/>
              </a:rPr>
              <a:t>Surfacing experiences, possibilities, </a:t>
            </a:r>
          </a:p>
          <a:p>
            <a:pPr algn="ctr" eaLnBrk="0" hangingPunct="0"/>
            <a:r>
              <a:rPr lang="en-US" altLang="en-US" sz="1600" b="1" i="1" dirty="0">
                <a:latin typeface="Arial" panose="020B0604020202020204" pitchFamily="34" charset="0"/>
                <a:cs typeface="Arial" panose="020B0604020202020204" pitchFamily="34" charset="0"/>
              </a:rPr>
              <a:t>and expectations</a:t>
            </a:r>
            <a:endParaRPr lang="en-US" altLang="en-US" sz="2400" i="1" dirty="0">
              <a:latin typeface="Arial" panose="020B0604020202020204" pitchFamily="34" charset="0"/>
              <a:cs typeface="Arial" panose="020B0604020202020204" pitchFamily="34" charset="0"/>
            </a:endParaRPr>
          </a:p>
        </p:txBody>
      </p:sp>
      <p:sp>
        <p:nvSpPr>
          <p:cNvPr id="3077" name="Text Box 4"/>
          <p:cNvSpPr txBox="1">
            <a:spLocks noChangeArrowheads="1"/>
          </p:cNvSpPr>
          <p:nvPr/>
        </p:nvSpPr>
        <p:spPr bwMode="auto">
          <a:xfrm>
            <a:off x="1319213" y="4343400"/>
            <a:ext cx="3162300" cy="120015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altLang="en-US" sz="2000" b="1">
                <a:latin typeface="Geneva"/>
              </a:rPr>
              <a:t>Phase 2- OBSERVE</a:t>
            </a:r>
          </a:p>
          <a:p>
            <a:pPr eaLnBrk="0" hangingPunct="0"/>
            <a:r>
              <a:rPr lang="en-US" altLang="en-US" sz="2000" b="1">
                <a:latin typeface="Geneva"/>
              </a:rPr>
              <a:t>Exploring &amp; Discovering</a:t>
            </a:r>
            <a:endParaRPr lang="en-US" altLang="en-US" sz="1600" b="1">
              <a:latin typeface="Geneva"/>
            </a:endParaRPr>
          </a:p>
          <a:p>
            <a:pPr eaLnBrk="0" hangingPunct="0"/>
            <a:endParaRPr lang="en-US" altLang="en-US" sz="1600" b="1">
              <a:latin typeface="Geneva"/>
            </a:endParaRPr>
          </a:p>
          <a:p>
            <a:pPr eaLnBrk="0" hangingPunct="0"/>
            <a:r>
              <a:rPr lang="en-US" altLang="en-US" sz="1600" b="1" i="1">
                <a:latin typeface="Geneva"/>
              </a:rPr>
              <a:t>Analyzing the data</a:t>
            </a:r>
            <a:endParaRPr lang="en-US" altLang="en-US" sz="2400">
              <a:latin typeface="Times" pitchFamily="18" charset="0"/>
            </a:endParaRPr>
          </a:p>
        </p:txBody>
      </p:sp>
      <p:sp>
        <p:nvSpPr>
          <p:cNvPr id="3078" name="Rectangle 6"/>
          <p:cNvSpPr>
            <a:spLocks noChangeArrowheads="1"/>
          </p:cNvSpPr>
          <p:nvPr/>
        </p:nvSpPr>
        <p:spPr bwMode="auto">
          <a:xfrm>
            <a:off x="2286000" y="1905000"/>
            <a:ext cx="4572000" cy="198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3079" name="Rectangle 7"/>
          <p:cNvSpPr>
            <a:spLocks noChangeArrowheads="1"/>
          </p:cNvSpPr>
          <p:nvPr/>
        </p:nvSpPr>
        <p:spPr bwMode="auto">
          <a:xfrm>
            <a:off x="1143000" y="4267200"/>
            <a:ext cx="3352800" cy="1524000"/>
          </a:xfrm>
          <a:prstGeom prst="rect">
            <a:avLst/>
          </a:prstGeom>
          <a:solidFill>
            <a:srgbClr val="2FE1F9"/>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r>
              <a:rPr lang="en-US" altLang="en-US" b="1" dirty="0">
                <a:latin typeface="Arial" panose="020B0604020202020204" pitchFamily="34" charset="0"/>
                <a:cs typeface="Arial" panose="020B0604020202020204" pitchFamily="34" charset="0"/>
              </a:rPr>
              <a:t>Phase 2- OBSERVE</a:t>
            </a:r>
          </a:p>
          <a:p>
            <a:pPr algn="ctr" eaLnBrk="0" hangingPunct="0"/>
            <a:r>
              <a:rPr lang="en-US" altLang="en-US" b="1" dirty="0">
                <a:latin typeface="Arial" panose="020B0604020202020204" pitchFamily="34" charset="0"/>
                <a:cs typeface="Arial" panose="020B0604020202020204" pitchFamily="34" charset="0"/>
              </a:rPr>
              <a:t>Exploring &amp; Discovering</a:t>
            </a:r>
            <a:endParaRPr lang="en-US" altLang="en-US" sz="1400" b="1" dirty="0">
              <a:latin typeface="Arial" panose="020B0604020202020204" pitchFamily="34" charset="0"/>
              <a:cs typeface="Arial" panose="020B0604020202020204" pitchFamily="34" charset="0"/>
            </a:endParaRPr>
          </a:p>
          <a:p>
            <a:pPr algn="ctr" eaLnBrk="0" hangingPunct="0"/>
            <a:endParaRPr lang="en-US" altLang="en-US" sz="1400" b="1" dirty="0">
              <a:latin typeface="Arial" panose="020B0604020202020204" pitchFamily="34" charset="0"/>
              <a:cs typeface="Arial" panose="020B0604020202020204" pitchFamily="34" charset="0"/>
            </a:endParaRPr>
          </a:p>
          <a:p>
            <a:pPr algn="ctr" eaLnBrk="0" hangingPunct="0"/>
            <a:r>
              <a:rPr lang="en-US" altLang="en-US" sz="1400" b="1" i="1" dirty="0">
                <a:latin typeface="Arial" panose="020B0604020202020204" pitchFamily="34" charset="0"/>
                <a:cs typeface="Arial" panose="020B0604020202020204" pitchFamily="34" charset="0"/>
              </a:rPr>
              <a:t>Analyzing the data</a:t>
            </a:r>
            <a:endParaRPr lang="en-US" altLang="en-US" sz="2000" dirty="0">
              <a:latin typeface="Arial" panose="020B0604020202020204" pitchFamily="34" charset="0"/>
              <a:cs typeface="Arial" panose="020B0604020202020204" pitchFamily="34" charset="0"/>
            </a:endParaRPr>
          </a:p>
        </p:txBody>
      </p:sp>
      <p:sp>
        <p:nvSpPr>
          <p:cNvPr id="3080" name="Rectangle 8"/>
          <p:cNvSpPr>
            <a:spLocks noChangeArrowheads="1"/>
          </p:cNvSpPr>
          <p:nvPr/>
        </p:nvSpPr>
        <p:spPr bwMode="auto">
          <a:xfrm>
            <a:off x="4800600" y="4267200"/>
            <a:ext cx="3429000" cy="1524000"/>
          </a:xfrm>
          <a:prstGeom prst="rect">
            <a:avLst/>
          </a:prstGeom>
          <a:solidFill>
            <a:srgbClr val="2FE1F9"/>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dirty="0"/>
          </a:p>
          <a:p>
            <a:endParaRPr lang="en-US" altLang="en-US" dirty="0"/>
          </a:p>
          <a:p>
            <a:pPr algn="ctr"/>
            <a:r>
              <a:rPr lang="en-US" altLang="en-US" b="1" dirty="0">
                <a:latin typeface="Arial" panose="020B0604020202020204" pitchFamily="34" charset="0"/>
                <a:cs typeface="Arial" panose="020B0604020202020204" pitchFamily="34" charset="0"/>
              </a:rPr>
              <a:t>Phase 3- INFER</a:t>
            </a:r>
          </a:p>
          <a:p>
            <a:pPr algn="ctr"/>
            <a:r>
              <a:rPr lang="en-US" altLang="en-US" b="1" dirty="0">
                <a:latin typeface="Arial" panose="020B0604020202020204" pitchFamily="34" charset="0"/>
                <a:cs typeface="Arial" panose="020B0604020202020204" pitchFamily="34" charset="0"/>
              </a:rPr>
              <a:t>Organizing &amp; Integrating</a:t>
            </a:r>
          </a:p>
          <a:p>
            <a:pPr algn="ctr"/>
            <a:endParaRPr lang="en-US" altLang="en-US" dirty="0">
              <a:latin typeface="Arial" panose="020B0604020202020204" pitchFamily="34" charset="0"/>
              <a:cs typeface="Arial" panose="020B0604020202020204" pitchFamily="34" charset="0"/>
            </a:endParaRPr>
          </a:p>
          <a:p>
            <a:pPr algn="ctr"/>
            <a:r>
              <a:rPr lang="en-US" altLang="en-US" sz="1400" b="1" i="1" dirty="0">
                <a:latin typeface="Arial" panose="020B0604020202020204" pitchFamily="34" charset="0"/>
                <a:cs typeface="Arial" panose="020B0604020202020204" pitchFamily="34" charset="0"/>
              </a:rPr>
              <a:t>Generating Possible Explanations</a:t>
            </a:r>
          </a:p>
          <a:p>
            <a:endParaRPr lang="en-US" altLang="en-US" dirty="0"/>
          </a:p>
          <a:p>
            <a:endParaRPr lang="en-US" altLang="en-US" dirty="0"/>
          </a:p>
        </p:txBody>
      </p:sp>
      <p:sp>
        <p:nvSpPr>
          <p:cNvPr id="3081" name="Text Box 9"/>
          <p:cNvSpPr txBox="1">
            <a:spLocks noChangeArrowheads="1"/>
          </p:cNvSpPr>
          <p:nvPr/>
        </p:nvSpPr>
        <p:spPr bwMode="auto">
          <a:xfrm>
            <a:off x="4953000" y="6324600"/>
            <a:ext cx="3621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altLang="en-US" sz="1400">
                <a:latin typeface="Times" pitchFamily="18" charset="0"/>
              </a:rPr>
              <a:t>Adapted from Laura Lipton and Bruce Wellman</a:t>
            </a:r>
            <a:endParaRPr lang="en-US" altLang="en-US" sz="2400">
              <a:latin typeface="Times" pitchFamily="18" charset="0"/>
            </a:endParaRPr>
          </a:p>
        </p:txBody>
      </p:sp>
      <p:sp>
        <p:nvSpPr>
          <p:cNvPr id="3082" name="Line 10"/>
          <p:cNvSpPr>
            <a:spLocks noChangeShapeType="1"/>
          </p:cNvSpPr>
          <p:nvPr/>
        </p:nvSpPr>
        <p:spPr bwMode="auto">
          <a:xfrm flipH="1">
            <a:off x="3200400" y="3886200"/>
            <a:ext cx="13716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3" name="Line 11"/>
          <p:cNvSpPr>
            <a:spLocks noChangeShapeType="1"/>
          </p:cNvSpPr>
          <p:nvPr/>
        </p:nvSpPr>
        <p:spPr bwMode="auto">
          <a:xfrm>
            <a:off x="4495800" y="50292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64179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991142"/>
            <a:ext cx="8229600" cy="2123658"/>
          </a:xfrm>
          <a:prstGeom prst="rect">
            <a:avLst/>
          </a:prstGeom>
          <a:noFill/>
        </p:spPr>
        <p:txBody>
          <a:bodyPr wrap="square" rtlCol="0">
            <a:spAutoFit/>
          </a:bodyPr>
          <a:lstStyle/>
          <a:p>
            <a:pPr algn="ctr"/>
            <a:r>
              <a:rPr lang="en-US" sz="6600" dirty="0" err="1" smtClean="0"/>
              <a:t>TnACHE</a:t>
            </a:r>
            <a:r>
              <a:rPr lang="en-US" sz="6600" dirty="0" smtClean="0"/>
              <a:t>-SEED</a:t>
            </a:r>
          </a:p>
          <a:p>
            <a:pPr algn="ctr"/>
            <a:r>
              <a:rPr lang="en-US" sz="6600" dirty="0" smtClean="0"/>
              <a:t>Fentress County Data</a:t>
            </a:r>
            <a:endParaRPr lang="en-US" sz="6600" dirty="0"/>
          </a:p>
        </p:txBody>
      </p:sp>
    </p:spTree>
    <p:extLst>
      <p:ext uri="{BB962C8B-B14F-4D97-AF65-F5344CB8AC3E}">
        <p14:creationId xmlns:p14="http://schemas.microsoft.com/office/powerpoint/2010/main" val="1479319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36186"/>
            <a:ext cx="7315200" cy="5785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88613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675</TotalTime>
  <Words>750</Words>
  <Application>Microsoft Office PowerPoint</Application>
  <PresentationFormat>On-screen Show (4:3)</PresentationFormat>
  <Paragraphs>119</Paragraphs>
  <Slides>39</Slides>
  <Notes>4</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Flow</vt:lpstr>
      <vt:lpstr>PowerPoint Presentation</vt:lpstr>
      <vt:lpstr>“Plant the SEED”  Fentress County!</vt:lpstr>
      <vt:lpstr>Session Agenda</vt:lpstr>
      <vt:lpstr>Engaging with a Consensogram</vt:lpstr>
      <vt:lpstr>Consensogram Questionnaire Please respond in increments of 20 on a scale of  0-100                           0 = lowest and 100 = highest</vt:lpstr>
      <vt:lpstr>Consensogram Directions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Upper Cumberland 3rd Grade RLA NCE Comparison 2010-2013</vt:lpstr>
      <vt:lpstr>Upper Cumberland 3rd Grade Mathematics  NCE Comparison 2010-2013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Lashley</dc:creator>
  <cp:lastModifiedBy>Betty</cp:lastModifiedBy>
  <cp:revision>52</cp:revision>
  <cp:lastPrinted>2014-06-09T19:45:32Z</cp:lastPrinted>
  <dcterms:created xsi:type="dcterms:W3CDTF">2014-05-25T19:48:20Z</dcterms:created>
  <dcterms:modified xsi:type="dcterms:W3CDTF">2014-07-02T16:40:35Z</dcterms:modified>
</cp:coreProperties>
</file>