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70" r:id="rId14"/>
    <p:sldId id="271" r:id="rId15"/>
    <p:sldId id="272" r:id="rId16"/>
    <p:sldId id="273" r:id="rId17"/>
    <p:sldId id="274" r:id="rId18"/>
    <p:sldId id="275" r:id="rId19"/>
    <p:sldId id="276" r:id="rId20"/>
    <p:sldId id="277" r:id="rId21"/>
    <p:sldId id="278" r:id="rId22"/>
    <p:sldId id="279"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A24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61" d="100"/>
          <a:sy n="61" d="100"/>
        </p:scale>
        <p:origin x="-562" y="1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BF69FBCA-5544-44B2-8515-C4BEAE6BF1EC}" type="datetimeFigureOut">
              <a:rPr lang="en-US" smtClean="0"/>
              <a:t>7/2/2014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11" name="Slide Number Placeholder 10"/>
          <p:cNvSpPr>
            <a:spLocks noGrp="1"/>
          </p:cNvSpPr>
          <p:nvPr>
            <p:ph type="sldNum" sz="quarter" idx="12"/>
          </p:nvPr>
        </p:nvSpPr>
        <p:spPr/>
        <p:txBody>
          <a:bodyPr/>
          <a:lstStyle>
            <a:extLst/>
          </a:lstStyle>
          <a:p>
            <a:fld id="{9C730E07-D3BA-482B-BA2F-E3BA987928B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F69FBCA-5544-44B2-8515-C4BEAE6BF1EC}" type="datetimeFigureOut">
              <a:rPr lang="en-US" smtClean="0"/>
              <a:t>7/2/2014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C730E07-D3BA-482B-BA2F-E3BA987928B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F69FBCA-5544-44B2-8515-C4BEAE6BF1EC}" type="datetimeFigureOut">
              <a:rPr lang="en-US" smtClean="0"/>
              <a:t>7/2/2014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C730E07-D3BA-482B-BA2F-E3BA987928B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F69FBCA-5544-44B2-8515-C4BEAE6BF1EC}" type="datetimeFigureOut">
              <a:rPr lang="en-US" smtClean="0"/>
              <a:t>7/2/2014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C730E07-D3BA-482B-BA2F-E3BA987928B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F69FBCA-5544-44B2-8515-C4BEAE6BF1EC}" type="datetimeFigureOut">
              <a:rPr lang="en-US" smtClean="0"/>
              <a:t>7/2/2014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C730E07-D3BA-482B-BA2F-E3BA987928B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F69FBCA-5544-44B2-8515-C4BEAE6BF1EC}" type="datetimeFigureOut">
              <a:rPr lang="en-US" smtClean="0"/>
              <a:t>7/2/2014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C730E07-D3BA-482B-BA2F-E3BA987928B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F69FBCA-5544-44B2-8515-C4BEAE6BF1EC}" type="datetimeFigureOut">
              <a:rPr lang="en-US" smtClean="0"/>
              <a:t>7/2/2014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C730E07-D3BA-482B-BA2F-E3BA987928B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BF69FBCA-5544-44B2-8515-C4BEAE6BF1EC}" type="datetimeFigureOut">
              <a:rPr lang="en-US" smtClean="0"/>
              <a:t>7/2/2014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C730E07-D3BA-482B-BA2F-E3BA987928B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BF69FBCA-5544-44B2-8515-C4BEAE6BF1EC}" type="datetimeFigureOut">
              <a:rPr lang="en-US" smtClean="0"/>
              <a:t>7/2/2014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C730E07-D3BA-482B-BA2F-E3BA987928B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F69FBCA-5544-44B2-8515-C4BEAE6BF1EC}" type="datetimeFigureOut">
              <a:rPr lang="en-US" smtClean="0"/>
              <a:t>7/2/2014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C730E07-D3BA-482B-BA2F-E3BA987928B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F69FBCA-5544-44B2-8515-C4BEAE6BF1EC}" type="datetimeFigureOut">
              <a:rPr lang="en-US" smtClean="0"/>
              <a:t>7/2/2014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C730E07-D3BA-482B-BA2F-E3BA987928B8}" type="slidenum">
              <a:rPr lang="en-US" smtClean="0"/>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BF69FBCA-5544-44B2-8515-C4BEAE6BF1EC}" type="datetimeFigureOut">
              <a:rPr lang="en-US" smtClean="0"/>
              <a:t>7/2/2014</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9C730E07-D3BA-482B-BA2F-E3BA987928B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838200"/>
            <a:ext cx="7772400" cy="2155825"/>
          </a:xfrm>
        </p:spPr>
        <p:txBody>
          <a:bodyPr>
            <a:normAutofit fontScale="90000"/>
          </a:bodyPr>
          <a:lstStyle/>
          <a:p>
            <a:pPr algn="ctr"/>
            <a:r>
              <a:rPr lang="en-US" b="1" dirty="0" smtClean="0">
                <a:solidFill>
                  <a:srgbClr val="8A2432"/>
                </a:solidFill>
              </a:rPr>
              <a:t>College Completion:</a:t>
            </a:r>
            <a:br>
              <a:rPr lang="en-US" b="1" dirty="0" smtClean="0">
                <a:solidFill>
                  <a:srgbClr val="8A2432"/>
                </a:solidFill>
              </a:rPr>
            </a:br>
            <a:r>
              <a:rPr lang="en-US" b="1" dirty="0" smtClean="0">
                <a:solidFill>
                  <a:srgbClr val="8A2432"/>
                </a:solidFill>
              </a:rPr>
              <a:t>Roadblocks &amp; Strategies</a:t>
            </a:r>
            <a:r>
              <a:rPr lang="en-US" b="1" dirty="0" smtClean="0"/>
              <a:t/>
            </a:r>
            <a:br>
              <a:rPr lang="en-US" b="1" dirty="0" smtClean="0"/>
            </a:br>
            <a:endParaRPr lang="en-US" b="1" dirty="0"/>
          </a:p>
        </p:txBody>
      </p:sp>
      <p:sp>
        <p:nvSpPr>
          <p:cNvPr id="3" name="Subtitle 2"/>
          <p:cNvSpPr>
            <a:spLocks noGrp="1"/>
          </p:cNvSpPr>
          <p:nvPr>
            <p:ph type="subTitle" idx="1"/>
          </p:nvPr>
        </p:nvSpPr>
        <p:spPr>
          <a:xfrm>
            <a:off x="838200" y="3505200"/>
            <a:ext cx="7620000" cy="2133600"/>
          </a:xfrm>
        </p:spPr>
        <p:txBody>
          <a:bodyPr>
            <a:normAutofit/>
          </a:bodyPr>
          <a:lstStyle/>
          <a:p>
            <a:pPr algn="ctr"/>
            <a:endParaRPr lang="en-US" b="1" dirty="0" smtClean="0">
              <a:solidFill>
                <a:schemeClr val="tx1">
                  <a:lumMod val="50000"/>
                  <a:lumOff val="50000"/>
                </a:schemeClr>
              </a:solidFill>
            </a:endParaRPr>
          </a:p>
          <a:p>
            <a:pPr algn="ctr"/>
            <a:r>
              <a:rPr lang="en-US" b="1" dirty="0" smtClean="0">
                <a:solidFill>
                  <a:schemeClr val="tx1"/>
                </a:solidFill>
              </a:rPr>
              <a:t>Appalachian Higher Education Network Conference</a:t>
            </a:r>
          </a:p>
          <a:p>
            <a:pPr algn="ctr"/>
            <a:r>
              <a:rPr lang="en-US" b="1" dirty="0" smtClean="0">
                <a:solidFill>
                  <a:schemeClr val="tx1"/>
                </a:solidFill>
              </a:rPr>
              <a:t>Asheville, NC – June 10-12, 2014</a:t>
            </a:r>
          </a:p>
          <a:p>
            <a:pPr algn="ctr"/>
            <a:r>
              <a:rPr lang="en-US" b="1" dirty="0" smtClean="0">
                <a:solidFill>
                  <a:schemeClr val="tx1"/>
                </a:solidFill>
              </a:rPr>
              <a:t>Presented by: Zornitsa Georgieva &amp; </a:t>
            </a:r>
          </a:p>
          <a:p>
            <a:pPr algn="ctr"/>
            <a:r>
              <a:rPr lang="en-US" b="1" dirty="0" smtClean="0">
                <a:solidFill>
                  <a:schemeClr val="tx1"/>
                </a:solidFill>
              </a:rPr>
              <a:t>Dr. Marjie Flanigan</a:t>
            </a:r>
            <a:endParaRPr lang="en-US" b="1" dirty="0">
              <a:solidFill>
                <a:schemeClr val="tx1"/>
              </a:solidFill>
            </a:endParaRPr>
          </a:p>
        </p:txBody>
      </p:sp>
    </p:spTree>
    <p:extLst>
      <p:ext uri="{BB962C8B-B14F-4D97-AF65-F5344CB8AC3E}">
        <p14:creationId xmlns:p14="http://schemas.microsoft.com/office/powerpoint/2010/main" val="4006613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183880" cy="1051560"/>
          </a:xfrm>
        </p:spPr>
        <p:txBody>
          <a:bodyPr>
            <a:normAutofit fontScale="90000"/>
          </a:bodyPr>
          <a:lstStyle/>
          <a:p>
            <a:r>
              <a:rPr lang="en-US" b="1" dirty="0" smtClean="0">
                <a:solidFill>
                  <a:srgbClr val="8A2432"/>
                </a:solidFill>
              </a:rPr>
              <a:t>8 Semesters*</a:t>
            </a:r>
            <a:r>
              <a:rPr lang="en-US" dirty="0" smtClean="0">
                <a:solidFill>
                  <a:srgbClr val="8A2432"/>
                </a:solidFill>
              </a:rPr>
              <a:t/>
            </a:r>
            <a:br>
              <a:rPr lang="en-US" dirty="0" smtClean="0">
                <a:solidFill>
                  <a:srgbClr val="8A2432"/>
                </a:solidFill>
              </a:rPr>
            </a:br>
            <a:r>
              <a:rPr lang="en-US" dirty="0" smtClean="0"/>
              <a:t>	</a:t>
            </a:r>
            <a:endParaRPr lang="en-US" dirty="0"/>
          </a:p>
        </p:txBody>
      </p:sp>
      <p:sp>
        <p:nvSpPr>
          <p:cNvPr id="3" name="Content Placeholder 2"/>
          <p:cNvSpPr>
            <a:spLocks noGrp="1"/>
          </p:cNvSpPr>
          <p:nvPr>
            <p:ph idx="1"/>
          </p:nvPr>
        </p:nvSpPr>
        <p:spPr>
          <a:xfrm>
            <a:off x="457200" y="1600200"/>
            <a:ext cx="8183880" cy="4187952"/>
          </a:xfrm>
        </p:spPr>
        <p:txBody>
          <a:bodyPr>
            <a:normAutofit fontScale="92500" lnSpcReduction="20000"/>
          </a:bodyPr>
          <a:lstStyle/>
          <a:p>
            <a:pPr>
              <a:buClr>
                <a:srgbClr val="8A2432"/>
              </a:buClr>
            </a:pPr>
            <a:r>
              <a:rPr lang="en-US" sz="2800" b="1" dirty="0" smtClean="0"/>
              <a:t>Increased emphasis on students graduating “on time”—within 8 semesters</a:t>
            </a:r>
          </a:p>
          <a:p>
            <a:pPr>
              <a:buClr>
                <a:srgbClr val="8A2432"/>
              </a:buClr>
            </a:pPr>
            <a:r>
              <a:rPr lang="en-US" sz="2800" b="1" dirty="0" smtClean="0"/>
              <a:t>WVHEG &amp; PROMISE only available for 8 semesters</a:t>
            </a:r>
          </a:p>
          <a:p>
            <a:pPr>
              <a:buClr>
                <a:srgbClr val="8A2432"/>
              </a:buClr>
            </a:pPr>
            <a:r>
              <a:rPr lang="en-US" sz="2800" b="1" dirty="0" smtClean="0"/>
              <a:t>PELL and loans for 12 semesters or 150% of degree completion</a:t>
            </a:r>
          </a:p>
          <a:p>
            <a:endParaRPr lang="en-US" b="1" dirty="0"/>
          </a:p>
          <a:p>
            <a:endParaRPr lang="en-US" b="1" dirty="0" smtClean="0"/>
          </a:p>
          <a:p>
            <a:pPr marL="0" indent="0">
              <a:buNone/>
            </a:pPr>
            <a:r>
              <a:rPr lang="en-US" b="1" dirty="0" smtClean="0"/>
              <a:t>*</a:t>
            </a:r>
            <a:r>
              <a:rPr lang="en-US" b="1" dirty="0"/>
              <a:t> Data is based on students who completed at least 8 semesters, both graduates &amp; non-graduates</a:t>
            </a:r>
          </a:p>
        </p:txBody>
      </p:sp>
    </p:spTree>
    <p:extLst>
      <p:ext uri="{BB962C8B-B14F-4D97-AF65-F5344CB8AC3E}">
        <p14:creationId xmlns:p14="http://schemas.microsoft.com/office/powerpoint/2010/main" val="31178418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solidFill>
                  <a:srgbClr val="8A2432"/>
                </a:solidFill>
              </a:rPr>
              <a:t>8 Semesters--Graduates v. Non-Grads</a:t>
            </a:r>
            <a:endParaRPr lang="en-US" b="1" dirty="0">
              <a:solidFill>
                <a:srgbClr val="8A2432"/>
              </a:solidFill>
            </a:endParaRPr>
          </a:p>
        </p:txBody>
      </p:sp>
      <p:pic>
        <p:nvPicPr>
          <p:cNvPr id="4" name="Content Placeholder 3"/>
          <p:cNvPicPr>
            <a:picLocks noGrp="1"/>
          </p:cNvPicPr>
          <p:nvPr>
            <p:ph idx="1"/>
          </p:nvPr>
        </p:nvPicPr>
        <p:blipFill rotWithShape="1">
          <a:blip r:embed="rId2" cstate="print"/>
          <a:srcRect l="5217" t="6209" b="7564"/>
          <a:stretch/>
        </p:blipFill>
        <p:spPr bwMode="auto">
          <a:xfrm>
            <a:off x="929898" y="790414"/>
            <a:ext cx="7756902" cy="3611105"/>
          </a:xfrm>
          <a:prstGeom prst="rect">
            <a:avLst/>
          </a:prstGeom>
          <a:noFill/>
          <a:ln w="9525">
            <a:noFill/>
            <a:miter lim="800000"/>
            <a:headEnd/>
            <a:tailEnd/>
          </a:ln>
        </p:spPr>
      </p:pic>
      <p:sp>
        <p:nvSpPr>
          <p:cNvPr id="6" name="TextBox 5"/>
          <p:cNvSpPr txBox="1"/>
          <p:nvPr/>
        </p:nvSpPr>
        <p:spPr>
          <a:xfrm rot="16200000">
            <a:off x="-82034" y="2215634"/>
            <a:ext cx="1600200" cy="369332"/>
          </a:xfrm>
          <a:prstGeom prst="rect">
            <a:avLst/>
          </a:prstGeom>
          <a:noFill/>
        </p:spPr>
        <p:txBody>
          <a:bodyPr wrap="square" rtlCol="0">
            <a:spAutoFit/>
          </a:bodyPr>
          <a:lstStyle/>
          <a:p>
            <a:r>
              <a:rPr lang="en-US" dirty="0" smtClean="0"/>
              <a:t>GPA</a:t>
            </a:r>
            <a:endParaRPr lang="en-US" dirty="0"/>
          </a:p>
        </p:txBody>
      </p:sp>
      <p:sp>
        <p:nvSpPr>
          <p:cNvPr id="7" name="TextBox 6"/>
          <p:cNvSpPr txBox="1"/>
          <p:nvPr/>
        </p:nvSpPr>
        <p:spPr>
          <a:xfrm>
            <a:off x="3352800" y="4648200"/>
            <a:ext cx="1600200" cy="369332"/>
          </a:xfrm>
          <a:prstGeom prst="rect">
            <a:avLst/>
          </a:prstGeom>
          <a:noFill/>
        </p:spPr>
        <p:txBody>
          <a:bodyPr wrap="square" rtlCol="0">
            <a:spAutoFit/>
          </a:bodyPr>
          <a:lstStyle/>
          <a:p>
            <a:r>
              <a:rPr lang="en-US" dirty="0" smtClean="0"/>
              <a:t>Semester</a:t>
            </a:r>
            <a:endParaRPr lang="en-US" dirty="0"/>
          </a:p>
        </p:txBody>
      </p:sp>
    </p:spTree>
    <p:extLst>
      <p:ext uri="{BB962C8B-B14F-4D97-AF65-F5344CB8AC3E}">
        <p14:creationId xmlns:p14="http://schemas.microsoft.com/office/powerpoint/2010/main" val="17753803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183880" cy="1051560"/>
          </a:xfrm>
        </p:spPr>
        <p:txBody>
          <a:bodyPr>
            <a:normAutofit fontScale="90000"/>
          </a:bodyPr>
          <a:lstStyle/>
          <a:p>
            <a:r>
              <a:rPr lang="en-US" b="1" dirty="0" smtClean="0">
                <a:solidFill>
                  <a:srgbClr val="8A2432"/>
                </a:solidFill>
              </a:rPr>
              <a:t>8 Semesters—Data Interpretation</a:t>
            </a:r>
            <a:endParaRPr lang="en-US" b="1" dirty="0">
              <a:solidFill>
                <a:srgbClr val="8A2432"/>
              </a:solidFill>
            </a:endParaRPr>
          </a:p>
        </p:txBody>
      </p:sp>
      <p:sp>
        <p:nvSpPr>
          <p:cNvPr id="3" name="Content Placeholder 2"/>
          <p:cNvSpPr>
            <a:spLocks noGrp="1"/>
          </p:cNvSpPr>
          <p:nvPr>
            <p:ph idx="1"/>
          </p:nvPr>
        </p:nvSpPr>
        <p:spPr>
          <a:xfrm>
            <a:off x="457200" y="1676400"/>
            <a:ext cx="8183880" cy="4187952"/>
          </a:xfrm>
        </p:spPr>
        <p:txBody>
          <a:bodyPr>
            <a:normAutofit fontScale="85000" lnSpcReduction="20000"/>
          </a:bodyPr>
          <a:lstStyle/>
          <a:p>
            <a:pPr>
              <a:buClr>
                <a:srgbClr val="8A2432"/>
              </a:buClr>
            </a:pPr>
            <a:r>
              <a:rPr lang="en-US" sz="2600" b="1" dirty="0" smtClean="0"/>
              <a:t>Bridge between 4</a:t>
            </a:r>
            <a:r>
              <a:rPr lang="en-US" sz="2600" b="1" baseline="30000" dirty="0" smtClean="0"/>
              <a:t>th</a:t>
            </a:r>
            <a:r>
              <a:rPr lang="en-US" sz="2600" b="1" dirty="0" smtClean="0"/>
              <a:t> &amp; 5</a:t>
            </a:r>
            <a:r>
              <a:rPr lang="en-US" sz="2600" b="1" baseline="30000" dirty="0" smtClean="0"/>
              <a:t>th</a:t>
            </a:r>
            <a:r>
              <a:rPr lang="en-US" sz="2600" b="1" dirty="0" smtClean="0"/>
              <a:t> semesters is “tipping point” for those who graduate vs. those who don’t graduate</a:t>
            </a:r>
          </a:p>
          <a:p>
            <a:pPr>
              <a:buClr>
                <a:srgbClr val="8A2432"/>
              </a:buClr>
            </a:pPr>
            <a:r>
              <a:rPr lang="en-US" sz="2600" b="1" dirty="0" smtClean="0"/>
              <a:t>Of graduates, statistically significant difference between 1</a:t>
            </a:r>
            <a:r>
              <a:rPr lang="en-US" sz="2600" b="1" baseline="30000" dirty="0" smtClean="0"/>
              <a:t>st</a:t>
            </a:r>
            <a:r>
              <a:rPr lang="en-US" sz="2600" b="1" dirty="0" smtClean="0"/>
              <a:t> &amp; 2</a:t>
            </a:r>
            <a:r>
              <a:rPr lang="en-US" sz="2600" b="1" baseline="30000" dirty="0" smtClean="0"/>
              <a:t>nd</a:t>
            </a:r>
            <a:r>
              <a:rPr lang="en-US" sz="2600" b="1" dirty="0" smtClean="0"/>
              <a:t> semesters and the 8</a:t>
            </a:r>
            <a:r>
              <a:rPr lang="en-US" sz="2600" b="1" baseline="30000" dirty="0" smtClean="0"/>
              <a:t>th</a:t>
            </a:r>
            <a:r>
              <a:rPr lang="en-US" sz="2600" b="1" dirty="0" smtClean="0"/>
              <a:t> semester; statistically significant difference between 3</a:t>
            </a:r>
            <a:r>
              <a:rPr lang="en-US" sz="2600" b="1" baseline="30000" dirty="0" smtClean="0"/>
              <a:t>rd</a:t>
            </a:r>
            <a:r>
              <a:rPr lang="en-US" sz="2600" b="1" dirty="0" smtClean="0"/>
              <a:t> and 4</a:t>
            </a:r>
            <a:r>
              <a:rPr lang="en-US" sz="2600" b="1" baseline="30000" dirty="0" smtClean="0"/>
              <a:t>th</a:t>
            </a:r>
            <a:r>
              <a:rPr lang="en-US" sz="2600" b="1" dirty="0" smtClean="0"/>
              <a:t> semesters</a:t>
            </a:r>
          </a:p>
          <a:p>
            <a:pPr>
              <a:buClr>
                <a:srgbClr val="8A2432"/>
              </a:buClr>
            </a:pPr>
            <a:r>
              <a:rPr lang="en-US" sz="2600" b="1" dirty="0" smtClean="0"/>
              <a:t>Of non-graduates, statistically significant drop between 1</a:t>
            </a:r>
            <a:r>
              <a:rPr lang="en-US" sz="2600" b="1" baseline="30000" dirty="0" smtClean="0"/>
              <a:t>st</a:t>
            </a:r>
            <a:r>
              <a:rPr lang="en-US" sz="2600" b="1" dirty="0" smtClean="0"/>
              <a:t> semester and 5</a:t>
            </a:r>
            <a:r>
              <a:rPr lang="en-US" sz="2600" b="1" baseline="30000" dirty="0" smtClean="0"/>
              <a:t>th</a:t>
            </a:r>
            <a:r>
              <a:rPr lang="en-US" sz="2600" b="1" dirty="0" smtClean="0"/>
              <a:t> semester, and each semester thereafter</a:t>
            </a:r>
          </a:p>
          <a:p>
            <a:pPr>
              <a:buClr>
                <a:srgbClr val="8A2432"/>
              </a:buClr>
            </a:pPr>
            <a:r>
              <a:rPr lang="en-US" sz="2600" b="1" dirty="0" smtClean="0"/>
              <a:t>For non-graduates, the first semester is the best and decreases thereafter; GPA &gt; 2.0 until 6</a:t>
            </a:r>
            <a:r>
              <a:rPr lang="en-US" sz="2600" b="1" baseline="30000" dirty="0" smtClean="0"/>
              <a:t>th</a:t>
            </a:r>
            <a:r>
              <a:rPr lang="en-US" sz="2600" b="1" dirty="0" smtClean="0"/>
              <a:t>-7</a:t>
            </a:r>
            <a:r>
              <a:rPr lang="en-US" sz="2600" b="1" baseline="30000" dirty="0" smtClean="0"/>
              <a:t>th</a:t>
            </a:r>
            <a:r>
              <a:rPr lang="en-US" sz="2600" b="1" dirty="0" smtClean="0"/>
              <a:t> semester</a:t>
            </a:r>
          </a:p>
          <a:p>
            <a:pPr marL="0" indent="0">
              <a:buClr>
                <a:srgbClr val="8A2432"/>
              </a:buClr>
              <a:buNone/>
            </a:pPr>
            <a:r>
              <a:rPr lang="en-US" b="1" dirty="0" smtClean="0"/>
              <a:t> </a:t>
            </a:r>
            <a:endParaRPr lang="en-US" b="1" dirty="0"/>
          </a:p>
        </p:txBody>
      </p:sp>
    </p:spTree>
    <p:extLst>
      <p:ext uri="{BB962C8B-B14F-4D97-AF65-F5344CB8AC3E}">
        <p14:creationId xmlns:p14="http://schemas.microsoft.com/office/powerpoint/2010/main" val="218924753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183880" cy="1051560"/>
          </a:xfrm>
        </p:spPr>
        <p:txBody>
          <a:bodyPr>
            <a:normAutofit fontScale="90000"/>
          </a:bodyPr>
          <a:lstStyle/>
          <a:p>
            <a:r>
              <a:rPr lang="en-US" b="1" dirty="0" smtClean="0">
                <a:solidFill>
                  <a:srgbClr val="8A2432"/>
                </a:solidFill>
              </a:rPr>
              <a:t>8 Semesters—Data Implications</a:t>
            </a:r>
            <a:endParaRPr lang="en-US" b="1" dirty="0">
              <a:solidFill>
                <a:srgbClr val="8A2432"/>
              </a:solidFill>
            </a:endParaRPr>
          </a:p>
        </p:txBody>
      </p:sp>
      <p:sp>
        <p:nvSpPr>
          <p:cNvPr id="3" name="Content Placeholder 2"/>
          <p:cNvSpPr>
            <a:spLocks noGrp="1"/>
          </p:cNvSpPr>
          <p:nvPr>
            <p:ph idx="1"/>
          </p:nvPr>
        </p:nvSpPr>
        <p:spPr>
          <a:xfrm>
            <a:off x="304800" y="914400"/>
            <a:ext cx="8534400" cy="5715000"/>
          </a:xfrm>
        </p:spPr>
        <p:txBody>
          <a:bodyPr>
            <a:noAutofit/>
          </a:bodyPr>
          <a:lstStyle/>
          <a:p>
            <a:pPr>
              <a:buClr>
                <a:srgbClr val="8A2432"/>
              </a:buClr>
            </a:pPr>
            <a:r>
              <a:rPr lang="en-US" sz="2600" b="1" dirty="0" smtClean="0"/>
              <a:t>GPA &gt; 3.0 first semester most likely to graduate</a:t>
            </a:r>
          </a:p>
          <a:p>
            <a:pPr>
              <a:buClr>
                <a:srgbClr val="8A2432"/>
              </a:buClr>
            </a:pPr>
            <a:r>
              <a:rPr lang="en-US" sz="2600" b="1" dirty="0" smtClean="0"/>
              <a:t>Long-term monitoring of trajectory of GPA is important for identifying students at risk of not graduating</a:t>
            </a:r>
          </a:p>
          <a:p>
            <a:pPr>
              <a:buClr>
                <a:srgbClr val="8A2432"/>
              </a:buClr>
            </a:pPr>
            <a:r>
              <a:rPr lang="en-US" sz="2600" b="1" dirty="0" smtClean="0"/>
              <a:t>It is hard to recover from falling GPA’s after semester 5</a:t>
            </a:r>
          </a:p>
          <a:p>
            <a:pPr>
              <a:buClr>
                <a:srgbClr val="8A2432"/>
              </a:buClr>
            </a:pPr>
            <a:r>
              <a:rPr lang="en-US" sz="2600" b="1" dirty="0" smtClean="0"/>
              <a:t>More examination of “tipping point” in 5</a:t>
            </a:r>
            <a:r>
              <a:rPr lang="en-US" sz="2600" b="1" baseline="30000" dirty="0" smtClean="0"/>
              <a:t>th</a:t>
            </a:r>
            <a:r>
              <a:rPr lang="en-US" sz="2600" b="1" dirty="0" smtClean="0"/>
              <a:t> semester to see what types of academic support services are beneficial (i.e. different skill set needed for classes in academic major than for General Studies? Need for different approach to course selection/academic advising?)</a:t>
            </a:r>
            <a:endParaRPr lang="en-US" sz="2600" b="1" dirty="0"/>
          </a:p>
        </p:txBody>
      </p:sp>
    </p:spTree>
    <p:extLst>
      <p:ext uri="{BB962C8B-B14F-4D97-AF65-F5344CB8AC3E}">
        <p14:creationId xmlns:p14="http://schemas.microsoft.com/office/powerpoint/2010/main" val="371289785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183880" cy="1051560"/>
          </a:xfrm>
        </p:spPr>
        <p:txBody>
          <a:bodyPr>
            <a:normAutofit fontScale="90000"/>
          </a:bodyPr>
          <a:lstStyle/>
          <a:p>
            <a:r>
              <a:rPr lang="en-US" b="1" dirty="0" smtClean="0">
                <a:solidFill>
                  <a:srgbClr val="8A2432"/>
                </a:solidFill>
              </a:rPr>
              <a:t>First Semester GPA Predictive Model</a:t>
            </a:r>
            <a:endParaRPr lang="en-US" b="1" dirty="0">
              <a:solidFill>
                <a:srgbClr val="8A2432"/>
              </a:solidFill>
            </a:endParaRPr>
          </a:p>
        </p:txBody>
      </p:sp>
      <p:sp>
        <p:nvSpPr>
          <p:cNvPr id="3" name="Content Placeholder 2"/>
          <p:cNvSpPr>
            <a:spLocks noGrp="1"/>
          </p:cNvSpPr>
          <p:nvPr>
            <p:ph idx="1"/>
          </p:nvPr>
        </p:nvSpPr>
        <p:spPr>
          <a:xfrm>
            <a:off x="533400" y="1676400"/>
            <a:ext cx="8183880" cy="4187952"/>
          </a:xfrm>
        </p:spPr>
        <p:txBody>
          <a:bodyPr>
            <a:normAutofit/>
          </a:bodyPr>
          <a:lstStyle/>
          <a:p>
            <a:r>
              <a:rPr lang="en-US" sz="3600" b="1" dirty="0" smtClean="0"/>
              <a:t>ACT Score</a:t>
            </a:r>
          </a:p>
          <a:p>
            <a:r>
              <a:rPr lang="en-US" sz="3600" b="1" dirty="0" smtClean="0"/>
              <a:t>High School GPA</a:t>
            </a:r>
          </a:p>
          <a:p>
            <a:endParaRPr lang="en-US" sz="3600" b="1" dirty="0"/>
          </a:p>
          <a:p>
            <a:pPr marL="0" indent="0">
              <a:buNone/>
            </a:pPr>
            <a:r>
              <a:rPr lang="en-US" sz="3600" b="1" dirty="0" smtClean="0"/>
              <a:t>(Linear regression analysis)</a:t>
            </a:r>
          </a:p>
          <a:p>
            <a:endParaRPr lang="en-US" sz="3600" dirty="0"/>
          </a:p>
        </p:txBody>
      </p:sp>
    </p:spTree>
    <p:extLst>
      <p:ext uri="{BB962C8B-B14F-4D97-AF65-F5344CB8AC3E}">
        <p14:creationId xmlns:p14="http://schemas.microsoft.com/office/powerpoint/2010/main" val="14640411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9154" y="381000"/>
            <a:ext cx="8558645" cy="1143000"/>
          </a:xfrm>
        </p:spPr>
        <p:txBody>
          <a:bodyPr>
            <a:normAutofit fontScale="90000"/>
          </a:bodyPr>
          <a:lstStyle/>
          <a:p>
            <a:r>
              <a:rPr lang="en-US" b="1" dirty="0" smtClean="0">
                <a:solidFill>
                  <a:srgbClr val="8A2432"/>
                </a:solidFill>
              </a:rPr>
              <a:t>First Semester—College GPA Prediction</a:t>
            </a:r>
            <a:endParaRPr lang="en-US" b="1" dirty="0">
              <a:solidFill>
                <a:srgbClr val="8A2432"/>
              </a:solidFill>
            </a:endParaRPr>
          </a:p>
        </p:txBody>
      </p:sp>
      <p:sp>
        <p:nvSpPr>
          <p:cNvPr id="3" name="Content Placeholder 2"/>
          <p:cNvSpPr>
            <a:spLocks noGrp="1"/>
          </p:cNvSpPr>
          <p:nvPr>
            <p:ph idx="1"/>
          </p:nvPr>
        </p:nvSpPr>
        <p:spPr>
          <a:xfrm>
            <a:off x="457200" y="1676400"/>
            <a:ext cx="8229600" cy="4525963"/>
          </a:xfrm>
        </p:spPr>
        <p:txBody>
          <a:bodyPr>
            <a:normAutofit lnSpcReduction="10000"/>
          </a:bodyPr>
          <a:lstStyle/>
          <a:p>
            <a:pPr>
              <a:buClr>
                <a:srgbClr val="8A2432"/>
              </a:buClr>
            </a:pPr>
            <a:r>
              <a:rPr lang="en-US" sz="2800" b="1" dirty="0" smtClean="0"/>
              <a:t>High School GPA is a better predictor than ACT score for the first semester college GPA</a:t>
            </a:r>
          </a:p>
          <a:p>
            <a:pPr>
              <a:buClr>
                <a:srgbClr val="8A2432"/>
              </a:buClr>
            </a:pPr>
            <a:r>
              <a:rPr lang="en-US" sz="2800" b="1" dirty="0" smtClean="0"/>
              <a:t>Both high school GPA and ACT score are significant predictors of college GPA</a:t>
            </a:r>
          </a:p>
          <a:p>
            <a:pPr lvl="1">
              <a:buClr>
                <a:srgbClr val="8A2432"/>
              </a:buClr>
              <a:buFont typeface="Courier New" panose="02070309020205020404" pitchFamily="49" charset="0"/>
              <a:buChar char="o"/>
            </a:pPr>
            <a:r>
              <a:rPr lang="en-US" sz="2800" b="1" dirty="0" smtClean="0"/>
              <a:t>HS GPA &amp; ACT explain 30% of variability in first semester of college GPA</a:t>
            </a:r>
          </a:p>
          <a:p>
            <a:pPr lvl="1">
              <a:buClr>
                <a:srgbClr val="8A2432"/>
              </a:buClr>
              <a:buFont typeface="Courier New" panose="02070309020205020404" pitchFamily="49" charset="0"/>
              <a:buChar char="o"/>
            </a:pPr>
            <a:r>
              <a:rPr lang="en-US" sz="2800" b="1" dirty="0" smtClean="0"/>
              <a:t> 70% other factors (e.g. study skills, parental support, motivation…)</a:t>
            </a:r>
            <a:endParaRPr lang="en-US" sz="2800" b="1" dirty="0"/>
          </a:p>
        </p:txBody>
      </p:sp>
    </p:spTree>
    <p:extLst>
      <p:ext uri="{BB962C8B-B14F-4D97-AF65-F5344CB8AC3E}">
        <p14:creationId xmlns:p14="http://schemas.microsoft.com/office/powerpoint/2010/main" val="393556737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8A2432"/>
                </a:solidFill>
              </a:rPr>
              <a:t>Graduation Prediction Model</a:t>
            </a:r>
            <a:endParaRPr lang="en-US" b="1" dirty="0">
              <a:solidFill>
                <a:srgbClr val="8A2432"/>
              </a:solidFill>
            </a:endParaRPr>
          </a:p>
        </p:txBody>
      </p:sp>
      <p:sp>
        <p:nvSpPr>
          <p:cNvPr id="3" name="Content Placeholder 2"/>
          <p:cNvSpPr>
            <a:spLocks noGrp="1"/>
          </p:cNvSpPr>
          <p:nvPr>
            <p:ph idx="1"/>
          </p:nvPr>
        </p:nvSpPr>
        <p:spPr/>
        <p:txBody>
          <a:bodyPr>
            <a:normAutofit fontScale="92500" lnSpcReduction="20000"/>
          </a:bodyPr>
          <a:lstStyle/>
          <a:p>
            <a:pPr marL="0" indent="0">
              <a:buNone/>
            </a:pPr>
            <a:r>
              <a:rPr lang="en-US" b="1" dirty="0" smtClean="0"/>
              <a:t>Factors examined:</a:t>
            </a:r>
          </a:p>
          <a:p>
            <a:r>
              <a:rPr lang="en-US" b="1" dirty="0" smtClean="0"/>
              <a:t>ACT</a:t>
            </a:r>
          </a:p>
          <a:p>
            <a:r>
              <a:rPr lang="en-US" b="1" dirty="0" smtClean="0"/>
              <a:t>HS GPA</a:t>
            </a:r>
          </a:p>
          <a:p>
            <a:r>
              <a:rPr lang="en-US" b="1" dirty="0" smtClean="0"/>
              <a:t>Sex</a:t>
            </a:r>
          </a:p>
          <a:p>
            <a:r>
              <a:rPr lang="en-US" b="1" dirty="0" smtClean="0"/>
              <a:t>1</a:t>
            </a:r>
            <a:r>
              <a:rPr lang="en-US" b="1" baseline="30000" dirty="0" smtClean="0"/>
              <a:t>st</a:t>
            </a:r>
            <a:r>
              <a:rPr lang="en-US" b="1" dirty="0" smtClean="0"/>
              <a:t> and 2</a:t>
            </a:r>
            <a:r>
              <a:rPr lang="en-US" b="1" baseline="30000" dirty="0" smtClean="0"/>
              <a:t>nd</a:t>
            </a:r>
            <a:r>
              <a:rPr lang="en-US" b="1" dirty="0" smtClean="0"/>
              <a:t> semester college GPA</a:t>
            </a:r>
          </a:p>
          <a:p>
            <a:r>
              <a:rPr lang="en-US" b="1" dirty="0" smtClean="0"/>
              <a:t>Institutional aid</a:t>
            </a:r>
          </a:p>
          <a:p>
            <a:r>
              <a:rPr lang="en-US" b="1" dirty="0" smtClean="0"/>
              <a:t>Campus employment</a:t>
            </a:r>
          </a:p>
          <a:p>
            <a:r>
              <a:rPr lang="en-US" b="1" dirty="0" smtClean="0"/>
              <a:t>Veteran status</a:t>
            </a:r>
          </a:p>
          <a:p>
            <a:r>
              <a:rPr lang="en-US" b="1" dirty="0" smtClean="0"/>
              <a:t>Developmental courses</a:t>
            </a:r>
          </a:p>
          <a:p>
            <a:r>
              <a:rPr lang="en-US" b="1" dirty="0" smtClean="0"/>
              <a:t>Residency (in-state v. out-of-state)</a:t>
            </a:r>
          </a:p>
          <a:p>
            <a:r>
              <a:rPr lang="en-US" b="1" dirty="0" smtClean="0"/>
              <a:t>Athlete</a:t>
            </a:r>
          </a:p>
          <a:p>
            <a:endParaRPr lang="en-US" dirty="0" smtClean="0"/>
          </a:p>
          <a:p>
            <a:endParaRPr lang="en-US" dirty="0" smtClean="0"/>
          </a:p>
        </p:txBody>
      </p:sp>
    </p:spTree>
    <p:extLst>
      <p:ext uri="{BB962C8B-B14F-4D97-AF65-F5344CB8AC3E}">
        <p14:creationId xmlns:p14="http://schemas.microsoft.com/office/powerpoint/2010/main" val="29936790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8A2432"/>
                </a:solidFill>
              </a:rPr>
              <a:t>Graduation Predictors</a:t>
            </a:r>
            <a:endParaRPr lang="en-US" b="1" dirty="0">
              <a:solidFill>
                <a:srgbClr val="8A2432"/>
              </a:solidFill>
            </a:endParaRPr>
          </a:p>
        </p:txBody>
      </p:sp>
      <p:sp>
        <p:nvSpPr>
          <p:cNvPr id="3" name="Content Placeholder 2"/>
          <p:cNvSpPr>
            <a:spLocks noGrp="1"/>
          </p:cNvSpPr>
          <p:nvPr>
            <p:ph idx="1"/>
          </p:nvPr>
        </p:nvSpPr>
        <p:spPr/>
        <p:txBody>
          <a:bodyPr>
            <a:normAutofit fontScale="70000" lnSpcReduction="20000"/>
          </a:bodyPr>
          <a:lstStyle/>
          <a:p>
            <a:pPr marL="0" indent="0">
              <a:buNone/>
            </a:pPr>
            <a:r>
              <a:rPr lang="en-US" b="1" dirty="0" smtClean="0"/>
              <a:t>Significant factors—factors positively affecting graduation </a:t>
            </a:r>
          </a:p>
          <a:p>
            <a:r>
              <a:rPr lang="en-US" b="1" dirty="0" smtClean="0"/>
              <a:t>1</a:t>
            </a:r>
            <a:r>
              <a:rPr lang="en-US" b="1" baseline="30000" dirty="0" smtClean="0"/>
              <a:t>st</a:t>
            </a:r>
            <a:r>
              <a:rPr lang="en-US" b="1" dirty="0" smtClean="0"/>
              <a:t> fall GPA </a:t>
            </a:r>
          </a:p>
          <a:p>
            <a:r>
              <a:rPr lang="en-US" b="1" dirty="0" smtClean="0"/>
              <a:t>1</a:t>
            </a:r>
            <a:r>
              <a:rPr lang="en-US" b="1" baseline="30000" dirty="0" smtClean="0"/>
              <a:t>st</a:t>
            </a:r>
            <a:r>
              <a:rPr lang="en-US" b="1" dirty="0" smtClean="0"/>
              <a:t> spring GPA </a:t>
            </a:r>
          </a:p>
          <a:p>
            <a:r>
              <a:rPr lang="en-US" b="1" dirty="0" smtClean="0"/>
              <a:t>Athlete </a:t>
            </a:r>
          </a:p>
          <a:p>
            <a:r>
              <a:rPr lang="en-US" b="1" dirty="0" smtClean="0"/>
              <a:t>High School GPA </a:t>
            </a:r>
          </a:p>
          <a:p>
            <a:r>
              <a:rPr lang="en-US" b="1" dirty="0" smtClean="0"/>
              <a:t>Campus Employment </a:t>
            </a:r>
          </a:p>
          <a:p>
            <a:r>
              <a:rPr lang="en-US" b="1" dirty="0" smtClean="0"/>
              <a:t>Institutional Aid </a:t>
            </a:r>
          </a:p>
          <a:p>
            <a:pPr marL="0" indent="0">
              <a:buNone/>
            </a:pPr>
            <a:endParaRPr lang="en-US" b="1" dirty="0" smtClean="0"/>
          </a:p>
          <a:p>
            <a:pPr marL="0" indent="0">
              <a:buNone/>
            </a:pPr>
            <a:r>
              <a:rPr lang="en-US" b="1" dirty="0" smtClean="0"/>
              <a:t>Not Significant—Developmental classes (separate issue—passing/failing &amp; # of developmental classes--come back next year for more refined analysis!); ACT, sex, residency (in-state v. out-of-state)</a:t>
            </a:r>
          </a:p>
          <a:p>
            <a:endParaRPr lang="en-US" dirty="0" smtClean="0"/>
          </a:p>
          <a:p>
            <a:endParaRPr lang="en-US" dirty="0"/>
          </a:p>
        </p:txBody>
      </p:sp>
    </p:spTree>
    <p:extLst>
      <p:ext uri="{BB962C8B-B14F-4D97-AF65-F5344CB8AC3E}">
        <p14:creationId xmlns:p14="http://schemas.microsoft.com/office/powerpoint/2010/main" val="128017608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183880" cy="1051560"/>
          </a:xfrm>
        </p:spPr>
        <p:txBody>
          <a:bodyPr/>
          <a:lstStyle/>
          <a:p>
            <a:r>
              <a:rPr lang="en-US" b="1" dirty="0" smtClean="0">
                <a:solidFill>
                  <a:srgbClr val="8A2432"/>
                </a:solidFill>
              </a:rPr>
              <a:t>Limitations</a:t>
            </a:r>
            <a:endParaRPr lang="en-US" b="1" dirty="0">
              <a:solidFill>
                <a:srgbClr val="8A2432"/>
              </a:solidFill>
            </a:endParaRPr>
          </a:p>
        </p:txBody>
      </p:sp>
      <p:sp>
        <p:nvSpPr>
          <p:cNvPr id="3" name="Content Placeholder 2"/>
          <p:cNvSpPr>
            <a:spLocks noGrp="1"/>
          </p:cNvSpPr>
          <p:nvPr>
            <p:ph idx="1"/>
          </p:nvPr>
        </p:nvSpPr>
        <p:spPr>
          <a:xfrm>
            <a:off x="457200" y="1752600"/>
            <a:ext cx="8183880" cy="4187952"/>
          </a:xfrm>
        </p:spPr>
        <p:txBody>
          <a:bodyPr>
            <a:normAutofit fontScale="77500" lnSpcReduction="20000"/>
          </a:bodyPr>
          <a:lstStyle/>
          <a:p>
            <a:pPr>
              <a:buClr>
                <a:srgbClr val="8A2432"/>
              </a:buClr>
            </a:pPr>
            <a:r>
              <a:rPr lang="en-US" b="1" dirty="0" smtClean="0"/>
              <a:t>Only includes students who graduate from University not students who transfer (and may graduate from a different institution)</a:t>
            </a:r>
          </a:p>
          <a:p>
            <a:pPr>
              <a:buClr>
                <a:srgbClr val="8A2432"/>
              </a:buClr>
            </a:pPr>
            <a:r>
              <a:rPr lang="en-US" b="1" dirty="0" smtClean="0"/>
              <a:t>Some students in cohort may graduate, but not within the timeframe of data collection</a:t>
            </a:r>
          </a:p>
          <a:p>
            <a:pPr>
              <a:buClr>
                <a:srgbClr val="8A2432"/>
              </a:buClr>
            </a:pPr>
            <a:r>
              <a:rPr lang="en-US" b="1" dirty="0" smtClean="0"/>
              <a:t>Some groups too small to determine significance, therefore not included in analysis</a:t>
            </a:r>
          </a:p>
          <a:p>
            <a:pPr>
              <a:buClr>
                <a:srgbClr val="8A2432"/>
              </a:buClr>
            </a:pPr>
            <a:r>
              <a:rPr lang="en-US" b="1" dirty="0" smtClean="0"/>
              <a:t>Incomplete data—will correct for further analysis</a:t>
            </a:r>
          </a:p>
          <a:p>
            <a:pPr>
              <a:buClr>
                <a:srgbClr val="8A2432"/>
              </a:buClr>
            </a:pPr>
            <a:r>
              <a:rPr lang="en-US" b="1" dirty="0" smtClean="0"/>
              <a:t>Did not measure certain variables that may affect graduation (e.g. motivation, non-</a:t>
            </a:r>
            <a:r>
              <a:rPr lang="en-US" b="1" dirty="0" err="1" smtClean="0"/>
              <a:t>trad</a:t>
            </a:r>
            <a:r>
              <a:rPr lang="en-US" b="1" dirty="0" smtClean="0"/>
              <a:t>, support system)</a:t>
            </a:r>
          </a:p>
          <a:p>
            <a:pPr>
              <a:buClr>
                <a:srgbClr val="8A2432"/>
              </a:buClr>
            </a:pPr>
            <a:r>
              <a:rPr lang="en-US" b="1" dirty="0" smtClean="0"/>
              <a:t>Data is derived from a single institution; cannot be generalized to all institutions</a:t>
            </a:r>
            <a:endParaRPr lang="en-US" b="1" dirty="0"/>
          </a:p>
        </p:txBody>
      </p:sp>
    </p:spTree>
    <p:extLst>
      <p:ext uri="{BB962C8B-B14F-4D97-AF65-F5344CB8AC3E}">
        <p14:creationId xmlns:p14="http://schemas.microsoft.com/office/powerpoint/2010/main" val="415086669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534400" cy="990600"/>
          </a:xfrm>
        </p:spPr>
        <p:txBody>
          <a:bodyPr>
            <a:normAutofit fontScale="90000"/>
          </a:bodyPr>
          <a:lstStyle/>
          <a:p>
            <a:r>
              <a:rPr lang="en-US" b="1" dirty="0" smtClean="0">
                <a:solidFill>
                  <a:srgbClr val="8A2432"/>
                </a:solidFill>
              </a:rPr>
              <a:t>Suggestions for Intervention Strategies</a:t>
            </a:r>
            <a:endParaRPr lang="en-US" b="1" dirty="0">
              <a:solidFill>
                <a:srgbClr val="8A2432"/>
              </a:solidFill>
            </a:endParaRPr>
          </a:p>
        </p:txBody>
      </p:sp>
      <p:sp>
        <p:nvSpPr>
          <p:cNvPr id="3" name="Content Placeholder 2"/>
          <p:cNvSpPr>
            <a:spLocks noGrp="1"/>
          </p:cNvSpPr>
          <p:nvPr>
            <p:ph idx="1"/>
          </p:nvPr>
        </p:nvSpPr>
        <p:spPr>
          <a:xfrm>
            <a:off x="457200" y="1600200"/>
            <a:ext cx="8183880" cy="4187952"/>
          </a:xfrm>
        </p:spPr>
        <p:txBody>
          <a:bodyPr>
            <a:normAutofit fontScale="92500" lnSpcReduction="10000"/>
          </a:bodyPr>
          <a:lstStyle/>
          <a:p>
            <a:pPr>
              <a:buClr>
                <a:srgbClr val="8A2432"/>
              </a:buClr>
            </a:pPr>
            <a:r>
              <a:rPr lang="en-US" sz="2600" b="1" dirty="0" smtClean="0"/>
              <a:t>Early identification of risk factors </a:t>
            </a:r>
          </a:p>
          <a:p>
            <a:pPr lvl="1">
              <a:buClr>
                <a:srgbClr val="8A2432"/>
              </a:buClr>
              <a:buFont typeface="Courier New" panose="02070309020205020404" pitchFamily="49" charset="0"/>
              <a:buChar char="o"/>
            </a:pPr>
            <a:r>
              <a:rPr lang="en-US" sz="2600" b="1" dirty="0" smtClean="0"/>
              <a:t>lower high school GPA (&lt;3.0)</a:t>
            </a:r>
          </a:p>
          <a:p>
            <a:pPr lvl="1">
              <a:buClr>
                <a:srgbClr val="8A2432"/>
              </a:buClr>
              <a:buFont typeface="Courier New" panose="02070309020205020404" pitchFamily="49" charset="0"/>
              <a:buChar char="o"/>
            </a:pPr>
            <a:r>
              <a:rPr lang="en-US" sz="2600" b="1" dirty="0" smtClean="0"/>
              <a:t>lower ACT scores </a:t>
            </a:r>
          </a:p>
          <a:p>
            <a:pPr lvl="1">
              <a:buClr>
                <a:srgbClr val="8A2432"/>
              </a:buClr>
              <a:buFont typeface="Courier New" panose="02070309020205020404" pitchFamily="49" charset="0"/>
              <a:buChar char="o"/>
            </a:pPr>
            <a:r>
              <a:rPr lang="en-US" sz="2600" b="1" dirty="0" smtClean="0"/>
              <a:t>first &amp; second semester college GPA (&lt; 2.6)</a:t>
            </a:r>
          </a:p>
          <a:p>
            <a:pPr lvl="1">
              <a:buClr>
                <a:srgbClr val="8A2432"/>
              </a:buClr>
              <a:buFont typeface="Courier New" panose="02070309020205020404" pitchFamily="49" charset="0"/>
              <a:buChar char="o"/>
            </a:pPr>
            <a:r>
              <a:rPr lang="en-US" sz="2600" b="1" dirty="0" smtClean="0"/>
              <a:t>examine trajectories (student progression)</a:t>
            </a:r>
          </a:p>
          <a:p>
            <a:pPr>
              <a:buClr>
                <a:srgbClr val="8A2432"/>
              </a:buClr>
            </a:pPr>
            <a:r>
              <a:rPr lang="en-US" sz="2600" b="1" dirty="0" smtClean="0"/>
              <a:t>Provide on-campus employment</a:t>
            </a:r>
          </a:p>
          <a:p>
            <a:pPr>
              <a:buClr>
                <a:srgbClr val="8A2432"/>
              </a:buClr>
            </a:pPr>
            <a:r>
              <a:rPr lang="en-US" sz="2600" b="1" dirty="0" smtClean="0"/>
              <a:t>Utilize data specific to your institution</a:t>
            </a:r>
          </a:p>
          <a:p>
            <a:pPr>
              <a:buClr>
                <a:srgbClr val="8A2432"/>
              </a:buClr>
            </a:pPr>
            <a:r>
              <a:rPr lang="en-US" sz="2600" b="1" dirty="0" smtClean="0"/>
              <a:t>Early intervention services to alter trajectory if headed on non-graduation path</a:t>
            </a:r>
            <a:endParaRPr lang="en-US" sz="2600" b="1" dirty="0"/>
          </a:p>
        </p:txBody>
      </p:sp>
    </p:spTree>
    <p:extLst>
      <p:ext uri="{BB962C8B-B14F-4D97-AF65-F5344CB8AC3E}">
        <p14:creationId xmlns:p14="http://schemas.microsoft.com/office/powerpoint/2010/main" val="3690772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183880" cy="1051560"/>
          </a:xfrm>
        </p:spPr>
        <p:txBody>
          <a:bodyPr/>
          <a:lstStyle/>
          <a:p>
            <a:r>
              <a:rPr lang="en-US" b="1" dirty="0" smtClean="0">
                <a:solidFill>
                  <a:srgbClr val="8A2432"/>
                </a:solidFill>
              </a:rPr>
              <a:t>Your Presenters</a:t>
            </a:r>
            <a:endParaRPr lang="en-US" b="1" dirty="0">
              <a:solidFill>
                <a:srgbClr val="8A2432"/>
              </a:solidFill>
            </a:endParaRPr>
          </a:p>
        </p:txBody>
      </p:sp>
      <p:sp>
        <p:nvSpPr>
          <p:cNvPr id="3" name="Content Placeholder 2"/>
          <p:cNvSpPr>
            <a:spLocks noGrp="1"/>
          </p:cNvSpPr>
          <p:nvPr>
            <p:ph idx="1"/>
          </p:nvPr>
        </p:nvSpPr>
        <p:spPr>
          <a:xfrm>
            <a:off x="457200" y="1524000"/>
            <a:ext cx="8183880" cy="3810000"/>
          </a:xfrm>
        </p:spPr>
        <p:txBody>
          <a:bodyPr>
            <a:normAutofit fontScale="92500" lnSpcReduction="20000"/>
          </a:bodyPr>
          <a:lstStyle/>
          <a:p>
            <a:endParaRPr lang="en-US" dirty="0" smtClean="0"/>
          </a:p>
          <a:p>
            <a:pPr>
              <a:buClr>
                <a:srgbClr val="8A2432"/>
              </a:buClr>
            </a:pPr>
            <a:r>
              <a:rPr lang="en-US" b="1" dirty="0" smtClean="0"/>
              <a:t>Zorrie </a:t>
            </a:r>
            <a:r>
              <a:rPr lang="en-US" b="1" dirty="0"/>
              <a:t>Georgieva, M.S</a:t>
            </a:r>
            <a:r>
              <a:rPr lang="en-US" b="1" dirty="0" smtClean="0"/>
              <a:t>., </a:t>
            </a:r>
            <a:r>
              <a:rPr lang="en-US" b="1" dirty="0"/>
              <a:t>WVU, Educational Research; former Program Coordinator, Academic Success Center, Concord University; Graduate Assistant, WVU Program Evaluation and Research Center</a:t>
            </a:r>
          </a:p>
          <a:p>
            <a:pPr>
              <a:buClr>
                <a:srgbClr val="8A2432"/>
              </a:buClr>
            </a:pPr>
            <a:endParaRPr lang="en-US" b="1" dirty="0" smtClean="0"/>
          </a:p>
          <a:p>
            <a:pPr>
              <a:buClr>
                <a:srgbClr val="8A2432"/>
              </a:buClr>
            </a:pPr>
            <a:r>
              <a:rPr lang="en-US" b="1" dirty="0" smtClean="0"/>
              <a:t>Dr. Marjie Flanigan, Vice President of Student Affairs &amp; Dean of Students, Concord University</a:t>
            </a:r>
          </a:p>
        </p:txBody>
      </p:sp>
    </p:spTree>
    <p:extLst>
      <p:ext uri="{BB962C8B-B14F-4D97-AF65-F5344CB8AC3E}">
        <p14:creationId xmlns:p14="http://schemas.microsoft.com/office/powerpoint/2010/main" val="38056328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183880" cy="1051560"/>
          </a:xfrm>
        </p:spPr>
        <p:txBody>
          <a:bodyPr>
            <a:normAutofit/>
          </a:bodyPr>
          <a:lstStyle/>
          <a:p>
            <a:r>
              <a:rPr lang="en-US" b="1" dirty="0" smtClean="0">
                <a:solidFill>
                  <a:srgbClr val="8A2432"/>
                </a:solidFill>
              </a:rPr>
              <a:t>More Intervention Suggestions</a:t>
            </a:r>
            <a:endParaRPr lang="en-US" b="1" dirty="0">
              <a:solidFill>
                <a:srgbClr val="8A2432"/>
              </a:solidFill>
            </a:endParaRPr>
          </a:p>
        </p:txBody>
      </p:sp>
      <p:sp>
        <p:nvSpPr>
          <p:cNvPr id="3" name="Content Placeholder 2"/>
          <p:cNvSpPr>
            <a:spLocks noGrp="1"/>
          </p:cNvSpPr>
          <p:nvPr>
            <p:ph idx="1"/>
          </p:nvPr>
        </p:nvSpPr>
        <p:spPr>
          <a:xfrm>
            <a:off x="533400" y="1676400"/>
            <a:ext cx="8183880" cy="4187952"/>
          </a:xfrm>
        </p:spPr>
        <p:txBody>
          <a:bodyPr>
            <a:normAutofit fontScale="92500" lnSpcReduction="10000"/>
          </a:bodyPr>
          <a:lstStyle/>
          <a:p>
            <a:pPr>
              <a:buClr>
                <a:srgbClr val="8A2432"/>
              </a:buClr>
            </a:pPr>
            <a:r>
              <a:rPr lang="en-US" sz="2800" b="1" dirty="0" smtClean="0"/>
              <a:t>Insure appropriate course selection for individual student</a:t>
            </a:r>
          </a:p>
          <a:p>
            <a:pPr>
              <a:buClr>
                <a:srgbClr val="8A2432"/>
              </a:buClr>
            </a:pPr>
            <a:r>
              <a:rPr lang="en-US" sz="2800" b="1" dirty="0" smtClean="0"/>
              <a:t>Examine # hours taken &amp; adapt to student</a:t>
            </a:r>
          </a:p>
          <a:p>
            <a:pPr>
              <a:buClr>
                <a:srgbClr val="8A2432"/>
              </a:buClr>
            </a:pPr>
            <a:r>
              <a:rPr lang="en-US" sz="2800" b="1" dirty="0" smtClean="0"/>
              <a:t>Monitor mid-terms (semester red flag)</a:t>
            </a:r>
          </a:p>
          <a:p>
            <a:pPr>
              <a:buClr>
                <a:srgbClr val="8A2432"/>
              </a:buClr>
            </a:pPr>
            <a:r>
              <a:rPr lang="en-US" sz="2800" b="1" dirty="0" smtClean="0"/>
              <a:t>Attendance issues</a:t>
            </a:r>
          </a:p>
          <a:p>
            <a:pPr>
              <a:buClr>
                <a:srgbClr val="8A2432"/>
              </a:buClr>
            </a:pPr>
            <a:r>
              <a:rPr lang="en-US" sz="2800" b="1" dirty="0" smtClean="0"/>
              <a:t>High risk classes, schedule (instructor, courses, time of day, online)</a:t>
            </a:r>
          </a:p>
          <a:p>
            <a:pPr>
              <a:buClr>
                <a:srgbClr val="8A2432"/>
              </a:buClr>
            </a:pPr>
            <a:r>
              <a:rPr lang="en-US" sz="2800" b="1" dirty="0" smtClean="0"/>
              <a:t>Transcript request—may indicate student is transferring</a:t>
            </a:r>
            <a:endParaRPr lang="en-US" sz="2800" b="1" dirty="0"/>
          </a:p>
        </p:txBody>
      </p:sp>
    </p:spTree>
    <p:extLst>
      <p:ext uri="{BB962C8B-B14F-4D97-AF65-F5344CB8AC3E}">
        <p14:creationId xmlns:p14="http://schemas.microsoft.com/office/powerpoint/2010/main" val="29012089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183880" cy="1051560"/>
          </a:xfrm>
        </p:spPr>
        <p:txBody>
          <a:bodyPr/>
          <a:lstStyle/>
          <a:p>
            <a:r>
              <a:rPr lang="en-US" b="1" dirty="0" smtClean="0">
                <a:solidFill>
                  <a:srgbClr val="8A2432"/>
                </a:solidFill>
              </a:rPr>
              <a:t>Future Investigation</a:t>
            </a:r>
            <a:endParaRPr lang="en-US" b="1" dirty="0">
              <a:solidFill>
                <a:srgbClr val="8A2432"/>
              </a:solidFill>
            </a:endParaRPr>
          </a:p>
        </p:txBody>
      </p:sp>
      <p:sp>
        <p:nvSpPr>
          <p:cNvPr id="3" name="Content Placeholder 2"/>
          <p:cNvSpPr>
            <a:spLocks noGrp="1"/>
          </p:cNvSpPr>
          <p:nvPr>
            <p:ph idx="1"/>
          </p:nvPr>
        </p:nvSpPr>
        <p:spPr>
          <a:xfrm>
            <a:off x="533400" y="1600200"/>
            <a:ext cx="8183880" cy="4187952"/>
          </a:xfrm>
        </p:spPr>
        <p:txBody>
          <a:bodyPr>
            <a:normAutofit/>
          </a:bodyPr>
          <a:lstStyle/>
          <a:p>
            <a:pPr>
              <a:buClr>
                <a:srgbClr val="8A2432"/>
              </a:buClr>
            </a:pPr>
            <a:r>
              <a:rPr lang="en-US" sz="2800" b="1" dirty="0" smtClean="0"/>
              <a:t>Developmental Courses (effect on graduation of passing course on first attempt; grade in class; # of developmental courses required)</a:t>
            </a:r>
          </a:p>
          <a:p>
            <a:pPr>
              <a:buClr>
                <a:srgbClr val="8A2432"/>
              </a:buClr>
            </a:pPr>
            <a:r>
              <a:rPr lang="en-US" sz="2800" b="1" dirty="0" smtClean="0"/>
              <a:t>Veteran status</a:t>
            </a:r>
          </a:p>
          <a:p>
            <a:pPr>
              <a:buClr>
                <a:srgbClr val="8A2432"/>
              </a:buClr>
            </a:pPr>
            <a:r>
              <a:rPr lang="en-US" sz="2800" b="1" dirty="0" smtClean="0"/>
              <a:t>Academic major</a:t>
            </a:r>
          </a:p>
          <a:p>
            <a:pPr>
              <a:buClr>
                <a:srgbClr val="8A2432"/>
              </a:buClr>
            </a:pPr>
            <a:r>
              <a:rPr lang="en-US" sz="2800" b="1" dirty="0" smtClean="0"/>
              <a:t>Types &amp; Amount of Institutional Aid  </a:t>
            </a:r>
            <a:endParaRPr lang="en-US" sz="2800" b="1" dirty="0"/>
          </a:p>
          <a:p>
            <a:pPr>
              <a:buClr>
                <a:srgbClr val="8A2432"/>
              </a:buClr>
            </a:pPr>
            <a:r>
              <a:rPr lang="en-US" sz="2800" b="1" dirty="0" smtClean="0"/>
              <a:t>Traditional versus non-traditional</a:t>
            </a:r>
          </a:p>
          <a:p>
            <a:pPr>
              <a:buClr>
                <a:srgbClr val="8A2432"/>
              </a:buClr>
            </a:pPr>
            <a:r>
              <a:rPr lang="en-US" sz="2800" b="1" dirty="0" smtClean="0"/>
              <a:t>On campus versus commuter</a:t>
            </a:r>
            <a:endParaRPr lang="en-US" sz="2800" b="1" dirty="0"/>
          </a:p>
        </p:txBody>
      </p:sp>
    </p:spTree>
    <p:extLst>
      <p:ext uri="{BB962C8B-B14F-4D97-AF65-F5344CB8AC3E}">
        <p14:creationId xmlns:p14="http://schemas.microsoft.com/office/powerpoint/2010/main" val="200292775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33400"/>
            <a:ext cx="8183880" cy="1051560"/>
          </a:xfrm>
        </p:spPr>
        <p:txBody>
          <a:bodyPr>
            <a:normAutofit fontScale="90000"/>
          </a:bodyPr>
          <a:lstStyle/>
          <a:p>
            <a:r>
              <a:rPr lang="en-US" b="1" dirty="0" smtClean="0">
                <a:solidFill>
                  <a:srgbClr val="8A2432"/>
                </a:solidFill>
              </a:rPr>
              <a:t>Thanks for your attention &amp; participation!!</a:t>
            </a:r>
            <a:endParaRPr lang="en-US" b="1" dirty="0">
              <a:solidFill>
                <a:srgbClr val="8A2432"/>
              </a:solidFill>
            </a:endParaRPr>
          </a:p>
        </p:txBody>
      </p:sp>
      <p:sp>
        <p:nvSpPr>
          <p:cNvPr id="3" name="Content Placeholder 2"/>
          <p:cNvSpPr>
            <a:spLocks noGrp="1"/>
          </p:cNvSpPr>
          <p:nvPr>
            <p:ph idx="1"/>
          </p:nvPr>
        </p:nvSpPr>
        <p:spPr>
          <a:xfrm>
            <a:off x="381000" y="1600200"/>
            <a:ext cx="8183880" cy="4187952"/>
          </a:xfrm>
        </p:spPr>
        <p:txBody>
          <a:bodyPr>
            <a:normAutofit/>
          </a:bodyPr>
          <a:lstStyle/>
          <a:p>
            <a:pPr algn="ctr">
              <a:buNone/>
            </a:pPr>
            <a:endParaRPr lang="en-US" sz="6000" b="1" dirty="0" smtClean="0"/>
          </a:p>
          <a:p>
            <a:pPr algn="ctr">
              <a:buNone/>
            </a:pPr>
            <a:r>
              <a:rPr lang="en-US" sz="6000" b="1" dirty="0" smtClean="0"/>
              <a:t>Questions???</a:t>
            </a:r>
            <a:endParaRPr lang="en-US" sz="6000" dirty="0"/>
          </a:p>
        </p:txBody>
      </p:sp>
    </p:spTree>
    <p:extLst>
      <p:ext uri="{BB962C8B-B14F-4D97-AF65-F5344CB8AC3E}">
        <p14:creationId xmlns:p14="http://schemas.microsoft.com/office/powerpoint/2010/main" val="27582934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183880" cy="1051560"/>
          </a:xfrm>
        </p:spPr>
        <p:txBody>
          <a:bodyPr>
            <a:normAutofit/>
          </a:bodyPr>
          <a:lstStyle/>
          <a:p>
            <a:r>
              <a:rPr lang="en-US" dirty="0" smtClean="0">
                <a:solidFill>
                  <a:srgbClr val="8A2432"/>
                </a:solidFill>
              </a:rPr>
              <a:t>Presenters</a:t>
            </a:r>
            <a:r>
              <a:rPr lang="en-US" dirty="0">
                <a:solidFill>
                  <a:srgbClr val="8A2432"/>
                </a:solidFill>
              </a:rPr>
              <a:t>’ Background</a:t>
            </a:r>
            <a:endParaRPr lang="en-US" b="1" dirty="0">
              <a:solidFill>
                <a:srgbClr val="8A2432"/>
              </a:solidFill>
            </a:endParaRPr>
          </a:p>
        </p:txBody>
      </p:sp>
      <p:sp>
        <p:nvSpPr>
          <p:cNvPr id="3" name="Content Placeholder 2"/>
          <p:cNvSpPr>
            <a:spLocks noGrp="1"/>
          </p:cNvSpPr>
          <p:nvPr>
            <p:ph idx="1"/>
          </p:nvPr>
        </p:nvSpPr>
        <p:spPr>
          <a:xfrm>
            <a:off x="457200" y="1676400"/>
            <a:ext cx="8183880" cy="4187952"/>
          </a:xfrm>
        </p:spPr>
        <p:txBody>
          <a:bodyPr>
            <a:normAutofit fontScale="92500" lnSpcReduction="20000"/>
          </a:bodyPr>
          <a:lstStyle/>
          <a:p>
            <a:pPr>
              <a:buClr>
                <a:srgbClr val="8A2432"/>
              </a:buClr>
            </a:pPr>
            <a:r>
              <a:rPr lang="en-US" b="1" dirty="0" smtClean="0"/>
              <a:t>Experience with TRIO programs, particularly Student Support Services (SSS)</a:t>
            </a:r>
          </a:p>
          <a:p>
            <a:pPr>
              <a:buClr>
                <a:srgbClr val="8A2432"/>
              </a:buClr>
            </a:pPr>
            <a:r>
              <a:rPr lang="en-US" b="1" dirty="0" smtClean="0"/>
              <a:t>Began Academic Success Center (ASC) in 2008 to address need for retention for non-SSS students</a:t>
            </a:r>
          </a:p>
          <a:p>
            <a:pPr>
              <a:buClr>
                <a:srgbClr val="8A2432"/>
              </a:buClr>
            </a:pPr>
            <a:r>
              <a:rPr lang="en-US" b="1" dirty="0" smtClean="0"/>
              <a:t>ASC is a “one-stop shop” to eliminate barriers to remaining in college/Concord</a:t>
            </a:r>
          </a:p>
          <a:p>
            <a:pPr>
              <a:buClr>
                <a:srgbClr val="8A2432"/>
              </a:buClr>
            </a:pPr>
            <a:r>
              <a:rPr lang="en-US" b="1" dirty="0" smtClean="0"/>
              <a:t>Zorrie—Educational Research, Academic Support, Admissions</a:t>
            </a:r>
          </a:p>
          <a:p>
            <a:pPr>
              <a:buClr>
                <a:srgbClr val="8A2432"/>
              </a:buClr>
            </a:pPr>
            <a:r>
              <a:rPr lang="en-US" b="1" dirty="0" smtClean="0"/>
              <a:t>Marjie—Student Affairs, Retention programs, Financial Aid</a:t>
            </a:r>
            <a:endParaRPr lang="en-US" b="1" dirty="0"/>
          </a:p>
        </p:txBody>
      </p:sp>
    </p:spTree>
    <p:extLst>
      <p:ext uri="{BB962C8B-B14F-4D97-AF65-F5344CB8AC3E}">
        <p14:creationId xmlns:p14="http://schemas.microsoft.com/office/powerpoint/2010/main" val="350990398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183880" cy="1051560"/>
          </a:xfrm>
        </p:spPr>
        <p:txBody>
          <a:bodyPr/>
          <a:lstStyle/>
          <a:p>
            <a:r>
              <a:rPr lang="en-US" b="1" dirty="0" smtClean="0">
                <a:solidFill>
                  <a:srgbClr val="8A2432"/>
                </a:solidFill>
              </a:rPr>
              <a:t>Objectives</a:t>
            </a:r>
            <a:endParaRPr lang="en-US" b="1" dirty="0">
              <a:solidFill>
                <a:srgbClr val="8A2432"/>
              </a:solidFill>
            </a:endParaRPr>
          </a:p>
        </p:txBody>
      </p:sp>
      <p:sp>
        <p:nvSpPr>
          <p:cNvPr id="3" name="Content Placeholder 2"/>
          <p:cNvSpPr>
            <a:spLocks noGrp="1"/>
          </p:cNvSpPr>
          <p:nvPr>
            <p:ph idx="1"/>
          </p:nvPr>
        </p:nvSpPr>
        <p:spPr>
          <a:xfrm>
            <a:off x="533400" y="1676400"/>
            <a:ext cx="8183880" cy="4187952"/>
          </a:xfrm>
        </p:spPr>
        <p:txBody>
          <a:bodyPr>
            <a:normAutofit fontScale="92500" lnSpcReduction="10000"/>
          </a:bodyPr>
          <a:lstStyle/>
          <a:p>
            <a:pPr>
              <a:buClr>
                <a:srgbClr val="8A2432"/>
              </a:buClr>
            </a:pPr>
            <a:r>
              <a:rPr lang="en-US" sz="2800" b="1" dirty="0" smtClean="0"/>
              <a:t>Identify factors that affect college graduation</a:t>
            </a:r>
          </a:p>
          <a:p>
            <a:pPr lvl="1">
              <a:buClr>
                <a:srgbClr val="8A2432"/>
              </a:buClr>
              <a:buFont typeface="Courier New" panose="02070309020205020404" pitchFamily="49" charset="0"/>
              <a:buChar char="o"/>
            </a:pPr>
            <a:r>
              <a:rPr lang="en-US" sz="2800" b="1" dirty="0" smtClean="0"/>
              <a:t>Goal is to increase college graduation</a:t>
            </a:r>
          </a:p>
          <a:p>
            <a:pPr>
              <a:buClr>
                <a:srgbClr val="8A2432"/>
              </a:buClr>
            </a:pPr>
            <a:r>
              <a:rPr lang="en-US" sz="2800" b="1" dirty="0" smtClean="0"/>
              <a:t>Provide a longitudinal perspective of college graduation (trajectory)</a:t>
            </a:r>
          </a:p>
          <a:p>
            <a:pPr>
              <a:buClr>
                <a:srgbClr val="8A2432"/>
              </a:buClr>
            </a:pPr>
            <a:r>
              <a:rPr lang="en-US" sz="2800" b="1" dirty="0" smtClean="0"/>
              <a:t>Determine key points to strategically intervene to increase chances of graduation</a:t>
            </a:r>
          </a:p>
          <a:p>
            <a:pPr>
              <a:buClr>
                <a:srgbClr val="8A2432"/>
              </a:buClr>
            </a:pPr>
            <a:r>
              <a:rPr lang="en-US" sz="2800" b="1" dirty="0"/>
              <a:t>Share data from one case study of a small, rural university</a:t>
            </a:r>
          </a:p>
          <a:p>
            <a:pPr marL="0" indent="0">
              <a:buNone/>
            </a:pPr>
            <a:endParaRPr lang="en-US" dirty="0"/>
          </a:p>
        </p:txBody>
      </p:sp>
    </p:spTree>
    <p:extLst>
      <p:ext uri="{BB962C8B-B14F-4D97-AF65-F5344CB8AC3E}">
        <p14:creationId xmlns:p14="http://schemas.microsoft.com/office/powerpoint/2010/main" val="13127978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45168"/>
            <a:ext cx="8229600" cy="1143000"/>
          </a:xfrm>
        </p:spPr>
        <p:txBody>
          <a:bodyPr>
            <a:normAutofit/>
          </a:bodyPr>
          <a:lstStyle/>
          <a:p>
            <a:r>
              <a:rPr lang="en-US" b="1" dirty="0" smtClean="0">
                <a:solidFill>
                  <a:srgbClr val="8A2432"/>
                </a:solidFill>
              </a:rPr>
              <a:t>Concord University Students</a:t>
            </a:r>
            <a:endParaRPr lang="en-US" b="1" dirty="0">
              <a:solidFill>
                <a:srgbClr val="8A2432"/>
              </a:solidFill>
            </a:endParaRPr>
          </a:p>
        </p:txBody>
      </p:sp>
      <p:sp>
        <p:nvSpPr>
          <p:cNvPr id="3" name="Content Placeholder 2"/>
          <p:cNvSpPr>
            <a:spLocks noGrp="1"/>
          </p:cNvSpPr>
          <p:nvPr>
            <p:ph idx="1"/>
          </p:nvPr>
        </p:nvSpPr>
        <p:spPr>
          <a:xfrm>
            <a:off x="533400" y="1600200"/>
            <a:ext cx="8183880" cy="4187952"/>
          </a:xfrm>
        </p:spPr>
        <p:txBody>
          <a:bodyPr>
            <a:normAutofit fontScale="77500" lnSpcReduction="20000"/>
          </a:bodyPr>
          <a:lstStyle/>
          <a:p>
            <a:pPr>
              <a:buClr>
                <a:srgbClr val="8A2432"/>
              </a:buClr>
            </a:pPr>
            <a:r>
              <a:rPr lang="en-US" b="1" dirty="0" smtClean="0"/>
              <a:t>Enrollment of 2,800 students, primarily undergraduates; liberal arts; rural campus </a:t>
            </a:r>
          </a:p>
          <a:p>
            <a:pPr>
              <a:buClr>
                <a:srgbClr val="8A2432"/>
              </a:buClr>
            </a:pPr>
            <a:r>
              <a:rPr lang="en-US" b="1" dirty="0" smtClean="0"/>
              <a:t>Majority are from southern WV </a:t>
            </a:r>
          </a:p>
          <a:p>
            <a:pPr>
              <a:buClr>
                <a:srgbClr val="8A2432"/>
              </a:buClr>
            </a:pPr>
            <a:r>
              <a:rPr lang="en-US" b="1" dirty="0" smtClean="0"/>
              <a:t>Large # of first-generation, low income students</a:t>
            </a:r>
          </a:p>
          <a:p>
            <a:pPr>
              <a:buClr>
                <a:srgbClr val="8A2432"/>
              </a:buClr>
            </a:pPr>
            <a:r>
              <a:rPr lang="en-US" b="1" dirty="0" smtClean="0"/>
              <a:t>40% residential; 60% commuters</a:t>
            </a:r>
          </a:p>
          <a:p>
            <a:pPr>
              <a:buClr>
                <a:srgbClr val="8A2432"/>
              </a:buClr>
            </a:pPr>
            <a:r>
              <a:rPr lang="en-US" b="1" dirty="0" smtClean="0"/>
              <a:t>12% athletes</a:t>
            </a:r>
          </a:p>
          <a:p>
            <a:pPr>
              <a:buClr>
                <a:srgbClr val="8A2432"/>
              </a:buClr>
            </a:pPr>
            <a:r>
              <a:rPr lang="en-US" b="1" dirty="0" smtClean="0"/>
              <a:t>92% white; 8% minorities</a:t>
            </a:r>
          </a:p>
          <a:p>
            <a:pPr>
              <a:buClr>
                <a:srgbClr val="8A2432"/>
              </a:buClr>
            </a:pPr>
            <a:r>
              <a:rPr lang="en-US" b="1" dirty="0" smtClean="0"/>
              <a:t>54% female; 46% male </a:t>
            </a:r>
          </a:p>
          <a:p>
            <a:pPr>
              <a:buClr>
                <a:srgbClr val="8A2432"/>
              </a:buClr>
            </a:pPr>
            <a:r>
              <a:rPr lang="en-US" b="1" dirty="0" smtClean="0"/>
              <a:t>83% WV residents; 17% out-of-state (3% international)</a:t>
            </a:r>
          </a:p>
          <a:p>
            <a:pPr>
              <a:buClr>
                <a:srgbClr val="8A2432"/>
              </a:buClr>
            </a:pPr>
            <a:r>
              <a:rPr lang="en-US" b="1" dirty="0" smtClean="0"/>
              <a:t>Most popular majors: Education, Pre-professional Biology, Business</a:t>
            </a:r>
            <a:endParaRPr lang="en-US" b="1" dirty="0"/>
          </a:p>
        </p:txBody>
      </p:sp>
    </p:spTree>
    <p:extLst>
      <p:ext uri="{BB962C8B-B14F-4D97-AF65-F5344CB8AC3E}">
        <p14:creationId xmlns:p14="http://schemas.microsoft.com/office/powerpoint/2010/main" val="8001982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183880" cy="1051560"/>
          </a:xfrm>
        </p:spPr>
        <p:txBody>
          <a:bodyPr/>
          <a:lstStyle/>
          <a:p>
            <a:r>
              <a:rPr lang="en-US" b="1" dirty="0" smtClean="0">
                <a:solidFill>
                  <a:srgbClr val="8A2432"/>
                </a:solidFill>
              </a:rPr>
              <a:t>What We Did</a:t>
            </a:r>
            <a:endParaRPr lang="en-US" b="1" dirty="0">
              <a:solidFill>
                <a:srgbClr val="8A2432"/>
              </a:solidFill>
            </a:endParaRPr>
          </a:p>
        </p:txBody>
      </p:sp>
      <p:sp>
        <p:nvSpPr>
          <p:cNvPr id="3" name="Content Placeholder 2"/>
          <p:cNvSpPr>
            <a:spLocks noGrp="1"/>
          </p:cNvSpPr>
          <p:nvPr>
            <p:ph idx="1"/>
          </p:nvPr>
        </p:nvSpPr>
        <p:spPr>
          <a:xfrm>
            <a:off x="533400" y="1600200"/>
            <a:ext cx="8183880" cy="4187952"/>
          </a:xfrm>
        </p:spPr>
        <p:txBody>
          <a:bodyPr>
            <a:normAutofit fontScale="92500" lnSpcReduction="20000"/>
          </a:bodyPr>
          <a:lstStyle/>
          <a:p>
            <a:pPr>
              <a:buClr>
                <a:srgbClr val="8A2432"/>
              </a:buClr>
            </a:pPr>
            <a:r>
              <a:rPr lang="en-US" b="1" dirty="0" smtClean="0"/>
              <a:t>Looked at entering cohorts between 2004 and 2007</a:t>
            </a:r>
          </a:p>
          <a:p>
            <a:pPr>
              <a:buClr>
                <a:srgbClr val="8A2432"/>
              </a:buClr>
            </a:pPr>
            <a:r>
              <a:rPr lang="en-US" b="1" dirty="0" smtClean="0"/>
              <a:t>Examined GPA trajectories over first 4 semesters &amp; first 8 semesters</a:t>
            </a:r>
          </a:p>
          <a:p>
            <a:pPr lvl="1">
              <a:buClr>
                <a:srgbClr val="8A2432"/>
              </a:buClr>
              <a:buFont typeface="Courier New" panose="02070309020205020404" pitchFamily="49" charset="0"/>
              <a:buChar char="o"/>
            </a:pPr>
            <a:r>
              <a:rPr lang="en-US" sz="2400" b="1" dirty="0" smtClean="0"/>
              <a:t>First 4 semesters are considered “General Studies”</a:t>
            </a:r>
          </a:p>
          <a:p>
            <a:pPr lvl="1">
              <a:buClr>
                <a:srgbClr val="8A2432"/>
              </a:buClr>
              <a:buFont typeface="Courier New" panose="02070309020205020404" pitchFamily="49" charset="0"/>
              <a:buChar char="o"/>
            </a:pPr>
            <a:r>
              <a:rPr lang="en-US" sz="2400" b="1" dirty="0" smtClean="0"/>
              <a:t>8 semesters is considered “on-time graduation”</a:t>
            </a:r>
          </a:p>
          <a:p>
            <a:pPr>
              <a:buClr>
                <a:srgbClr val="8A2432"/>
              </a:buClr>
            </a:pPr>
            <a:r>
              <a:rPr lang="en-US" b="1" dirty="0" smtClean="0"/>
              <a:t>Compared students who graduated with non-graduates</a:t>
            </a:r>
          </a:p>
          <a:p>
            <a:pPr>
              <a:buClr>
                <a:srgbClr val="8A2432"/>
              </a:buClr>
            </a:pPr>
            <a:r>
              <a:rPr lang="en-US" b="1" dirty="0" smtClean="0"/>
              <a:t>Examined factors to determine significance for predicting graduation</a:t>
            </a:r>
            <a:endParaRPr lang="en-US" b="1" dirty="0"/>
          </a:p>
        </p:txBody>
      </p:sp>
    </p:spTree>
    <p:extLst>
      <p:ext uri="{BB962C8B-B14F-4D97-AF65-F5344CB8AC3E}">
        <p14:creationId xmlns:p14="http://schemas.microsoft.com/office/powerpoint/2010/main" val="16893821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7924800" cy="914400"/>
          </a:xfrm>
        </p:spPr>
        <p:txBody>
          <a:bodyPr/>
          <a:lstStyle/>
          <a:p>
            <a:r>
              <a:rPr lang="en-US" b="1" dirty="0" smtClean="0">
                <a:solidFill>
                  <a:srgbClr val="8A2432"/>
                </a:solidFill>
              </a:rPr>
              <a:t>First 4 Semesters</a:t>
            </a:r>
            <a:endParaRPr lang="en-US" b="1" dirty="0">
              <a:solidFill>
                <a:srgbClr val="8A2432"/>
              </a:solidFill>
            </a:endParaRPr>
          </a:p>
        </p:txBody>
      </p:sp>
      <p:pic>
        <p:nvPicPr>
          <p:cNvPr id="5" name="Content Placeholder 4"/>
          <p:cNvPicPr>
            <a:picLocks noGrp="1"/>
          </p:cNvPicPr>
          <p:nvPr>
            <p:ph idx="1"/>
          </p:nvPr>
        </p:nvPicPr>
        <p:blipFill rotWithShape="1">
          <a:blip r:embed="rId2" cstate="print"/>
          <a:srcRect l="5966" t="6642" b="6595"/>
          <a:stretch/>
        </p:blipFill>
        <p:spPr>
          <a:xfrm>
            <a:off x="945396" y="1906293"/>
            <a:ext cx="7695683" cy="3998562"/>
          </a:xfrm>
          <a:prstGeom prst="rect">
            <a:avLst/>
          </a:prstGeom>
        </p:spPr>
      </p:pic>
      <p:sp>
        <p:nvSpPr>
          <p:cNvPr id="6" name="TextBox 5"/>
          <p:cNvSpPr txBox="1"/>
          <p:nvPr/>
        </p:nvSpPr>
        <p:spPr>
          <a:xfrm rot="16200000">
            <a:off x="-158234" y="3358634"/>
            <a:ext cx="1600200" cy="369332"/>
          </a:xfrm>
          <a:prstGeom prst="rect">
            <a:avLst/>
          </a:prstGeom>
          <a:noFill/>
        </p:spPr>
        <p:txBody>
          <a:bodyPr wrap="square" rtlCol="0">
            <a:spAutoFit/>
          </a:bodyPr>
          <a:lstStyle/>
          <a:p>
            <a:r>
              <a:rPr lang="en-US" dirty="0" smtClean="0"/>
              <a:t>GPA</a:t>
            </a:r>
            <a:endParaRPr lang="en-US" dirty="0"/>
          </a:p>
        </p:txBody>
      </p:sp>
      <p:sp>
        <p:nvSpPr>
          <p:cNvPr id="7" name="TextBox 6"/>
          <p:cNvSpPr txBox="1"/>
          <p:nvPr/>
        </p:nvSpPr>
        <p:spPr>
          <a:xfrm>
            <a:off x="3581400" y="5946028"/>
            <a:ext cx="1600200" cy="369332"/>
          </a:xfrm>
          <a:prstGeom prst="rect">
            <a:avLst/>
          </a:prstGeom>
          <a:noFill/>
        </p:spPr>
        <p:txBody>
          <a:bodyPr wrap="square" rtlCol="0">
            <a:spAutoFit/>
          </a:bodyPr>
          <a:lstStyle/>
          <a:p>
            <a:r>
              <a:rPr lang="en-US" dirty="0" smtClean="0"/>
              <a:t>Semester</a:t>
            </a:r>
            <a:endParaRPr lang="en-US" dirty="0"/>
          </a:p>
        </p:txBody>
      </p:sp>
    </p:spTree>
    <p:extLst>
      <p:ext uri="{BB962C8B-B14F-4D97-AF65-F5344CB8AC3E}">
        <p14:creationId xmlns:p14="http://schemas.microsoft.com/office/powerpoint/2010/main" val="22188558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183880" cy="1051560"/>
          </a:xfrm>
        </p:spPr>
        <p:txBody>
          <a:bodyPr>
            <a:normAutofit fontScale="90000"/>
          </a:bodyPr>
          <a:lstStyle/>
          <a:p>
            <a:r>
              <a:rPr lang="en-US" b="1" dirty="0" smtClean="0">
                <a:solidFill>
                  <a:srgbClr val="8A2432"/>
                </a:solidFill>
              </a:rPr>
              <a:t>First 4 Semesters—Data Interpretation</a:t>
            </a:r>
            <a:endParaRPr lang="en-US" b="1" dirty="0">
              <a:solidFill>
                <a:srgbClr val="8A2432"/>
              </a:solidFill>
            </a:endParaRPr>
          </a:p>
        </p:txBody>
      </p:sp>
      <p:sp>
        <p:nvSpPr>
          <p:cNvPr id="3" name="Content Placeholder 2"/>
          <p:cNvSpPr>
            <a:spLocks noGrp="1"/>
          </p:cNvSpPr>
          <p:nvPr>
            <p:ph idx="1"/>
          </p:nvPr>
        </p:nvSpPr>
        <p:spPr>
          <a:xfrm>
            <a:off x="457200" y="1600200"/>
            <a:ext cx="8183880" cy="4187952"/>
          </a:xfrm>
        </p:spPr>
        <p:txBody>
          <a:bodyPr>
            <a:normAutofit fontScale="92500" lnSpcReduction="10000"/>
          </a:bodyPr>
          <a:lstStyle/>
          <a:p>
            <a:pPr>
              <a:buClr>
                <a:srgbClr val="8A2432"/>
              </a:buClr>
            </a:pPr>
            <a:r>
              <a:rPr lang="en-US" b="1" dirty="0" smtClean="0"/>
              <a:t>For graduates</a:t>
            </a:r>
          </a:p>
          <a:p>
            <a:pPr lvl="1">
              <a:buClr>
                <a:srgbClr val="8A2432"/>
              </a:buClr>
              <a:buFont typeface="Courier New" panose="02070309020205020404" pitchFamily="49" charset="0"/>
              <a:buChar char="o"/>
            </a:pPr>
            <a:r>
              <a:rPr lang="en-US" sz="2400" b="1" dirty="0" smtClean="0"/>
              <a:t>little variation in GPA’s over the first 4 semesters; </a:t>
            </a:r>
          </a:p>
          <a:p>
            <a:pPr lvl="1">
              <a:buClr>
                <a:srgbClr val="8A2432"/>
              </a:buClr>
              <a:buFont typeface="Courier New" panose="02070309020205020404" pitchFamily="49" charset="0"/>
              <a:buChar char="o"/>
            </a:pPr>
            <a:r>
              <a:rPr lang="en-US" sz="2400" b="1" dirty="0" smtClean="0"/>
              <a:t>spring semester GPA’s are slightly higher than fall semester GPA’s; </a:t>
            </a:r>
          </a:p>
          <a:p>
            <a:pPr lvl="1">
              <a:buClr>
                <a:srgbClr val="8A2432"/>
              </a:buClr>
              <a:buFont typeface="Courier New" panose="02070309020205020404" pitchFamily="49" charset="0"/>
              <a:buChar char="o"/>
            </a:pPr>
            <a:r>
              <a:rPr lang="en-US" sz="2400" b="1" dirty="0" smtClean="0"/>
              <a:t>only statistically significant change is a drop from 2</a:t>
            </a:r>
            <a:r>
              <a:rPr lang="en-US" sz="2400" b="1" baseline="30000" dirty="0" smtClean="0"/>
              <a:t>nd</a:t>
            </a:r>
            <a:r>
              <a:rPr lang="en-US" sz="2400" b="1" dirty="0" smtClean="0"/>
              <a:t> semester to 3</a:t>
            </a:r>
            <a:r>
              <a:rPr lang="en-US" sz="2400" b="1" baseline="30000" dirty="0" smtClean="0"/>
              <a:t>rd</a:t>
            </a:r>
            <a:r>
              <a:rPr lang="en-US" sz="2400" b="1" dirty="0" smtClean="0"/>
              <a:t> semester (1</a:t>
            </a:r>
            <a:r>
              <a:rPr lang="en-US" sz="2400" b="1" baseline="30000" dirty="0" smtClean="0"/>
              <a:t>st</a:t>
            </a:r>
            <a:r>
              <a:rPr lang="en-US" sz="2400" b="1" dirty="0" smtClean="0"/>
              <a:t> spring to 2</a:t>
            </a:r>
            <a:r>
              <a:rPr lang="en-US" sz="2400" b="1" baseline="30000" dirty="0" smtClean="0"/>
              <a:t>nd</a:t>
            </a:r>
            <a:r>
              <a:rPr lang="en-US" sz="2400" b="1" dirty="0" smtClean="0"/>
              <a:t> fall)</a:t>
            </a:r>
          </a:p>
          <a:p>
            <a:pPr>
              <a:buClr>
                <a:srgbClr val="8A2432"/>
              </a:buClr>
            </a:pPr>
            <a:r>
              <a:rPr lang="en-US" b="1" dirty="0" smtClean="0"/>
              <a:t>For non-graduates</a:t>
            </a:r>
          </a:p>
          <a:p>
            <a:pPr lvl="1">
              <a:buClr>
                <a:srgbClr val="8A2432"/>
              </a:buClr>
              <a:buFont typeface="Courier New" panose="02070309020205020404" pitchFamily="49" charset="0"/>
              <a:buChar char="o"/>
            </a:pPr>
            <a:r>
              <a:rPr lang="en-US" sz="2400" b="1" dirty="0" smtClean="0"/>
              <a:t>statistically significant decrease in GPA for each semester (spring GPA’s lower than fall semester GPA’s)</a:t>
            </a:r>
          </a:p>
          <a:p>
            <a:endParaRPr lang="en-US" dirty="0"/>
          </a:p>
        </p:txBody>
      </p:sp>
    </p:spTree>
    <p:extLst>
      <p:ext uri="{BB962C8B-B14F-4D97-AF65-F5344CB8AC3E}">
        <p14:creationId xmlns:p14="http://schemas.microsoft.com/office/powerpoint/2010/main" val="26098527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305800" cy="990600"/>
          </a:xfrm>
        </p:spPr>
        <p:txBody>
          <a:bodyPr>
            <a:normAutofit fontScale="90000"/>
          </a:bodyPr>
          <a:lstStyle/>
          <a:p>
            <a:r>
              <a:rPr lang="en-US" b="1" dirty="0" smtClean="0">
                <a:solidFill>
                  <a:srgbClr val="8A2432"/>
                </a:solidFill>
              </a:rPr>
              <a:t>First 4 Semesters—Data Implications</a:t>
            </a:r>
            <a:endParaRPr lang="en-US" b="1" dirty="0">
              <a:solidFill>
                <a:srgbClr val="8A2432"/>
              </a:solidFill>
            </a:endParaRPr>
          </a:p>
        </p:txBody>
      </p:sp>
      <p:sp>
        <p:nvSpPr>
          <p:cNvPr id="3" name="Content Placeholder 2"/>
          <p:cNvSpPr>
            <a:spLocks noGrp="1"/>
          </p:cNvSpPr>
          <p:nvPr>
            <p:ph idx="1"/>
          </p:nvPr>
        </p:nvSpPr>
        <p:spPr>
          <a:xfrm>
            <a:off x="228600" y="1600200"/>
            <a:ext cx="8534400" cy="4876800"/>
          </a:xfrm>
        </p:spPr>
        <p:txBody>
          <a:bodyPr>
            <a:normAutofit/>
          </a:bodyPr>
          <a:lstStyle/>
          <a:p>
            <a:r>
              <a:rPr lang="en-US" sz="3600" b="1" dirty="0" smtClean="0"/>
              <a:t>For retention purposes, should not only target  students with GPA’s &lt; 2.0</a:t>
            </a:r>
          </a:p>
          <a:p>
            <a:r>
              <a:rPr lang="en-US" sz="3600" b="1" dirty="0" smtClean="0"/>
              <a:t>Should examine students with a drop in GPA for academic intervention</a:t>
            </a:r>
            <a:endParaRPr lang="en-US" sz="3600" b="1" dirty="0"/>
          </a:p>
        </p:txBody>
      </p:sp>
    </p:spTree>
    <p:extLst>
      <p:ext uri="{BB962C8B-B14F-4D97-AF65-F5344CB8AC3E}">
        <p14:creationId xmlns:p14="http://schemas.microsoft.com/office/powerpoint/2010/main" val="304907097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67</TotalTime>
  <Words>1047</Words>
  <Application>Microsoft Office PowerPoint</Application>
  <PresentationFormat>On-screen Show (4:3)</PresentationFormat>
  <Paragraphs>139</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Aspect</vt:lpstr>
      <vt:lpstr>College Completion: Roadblocks &amp; Strategies </vt:lpstr>
      <vt:lpstr>Your Presenters</vt:lpstr>
      <vt:lpstr>Presenters’ Background</vt:lpstr>
      <vt:lpstr>Objectives</vt:lpstr>
      <vt:lpstr>Concord University Students</vt:lpstr>
      <vt:lpstr>What We Did</vt:lpstr>
      <vt:lpstr>First 4 Semesters</vt:lpstr>
      <vt:lpstr>First 4 Semesters—Data Interpretation</vt:lpstr>
      <vt:lpstr>First 4 Semesters—Data Implications</vt:lpstr>
      <vt:lpstr>8 Semesters*  </vt:lpstr>
      <vt:lpstr>8 Semesters--Graduates v. Non-Grads</vt:lpstr>
      <vt:lpstr>8 Semesters—Data Interpretation</vt:lpstr>
      <vt:lpstr>8 Semesters—Data Implications</vt:lpstr>
      <vt:lpstr>First Semester GPA Predictive Model</vt:lpstr>
      <vt:lpstr>First Semester—College GPA Prediction</vt:lpstr>
      <vt:lpstr>Graduation Prediction Model</vt:lpstr>
      <vt:lpstr>Graduation Predictors</vt:lpstr>
      <vt:lpstr>Limitations</vt:lpstr>
      <vt:lpstr>Suggestions for Intervention Strategies</vt:lpstr>
      <vt:lpstr>More Intervention Suggestions</vt:lpstr>
      <vt:lpstr>Future Investigation</vt:lpstr>
      <vt:lpstr>Thanks for your attention &amp; participation!!</vt:lpstr>
    </vt:vector>
  </TitlesOfParts>
  <Company>Concord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Flanigan</dc:creator>
  <cp:lastModifiedBy>Betty</cp:lastModifiedBy>
  <cp:revision>10</cp:revision>
  <dcterms:created xsi:type="dcterms:W3CDTF">2014-06-02T00:42:12Z</dcterms:created>
  <dcterms:modified xsi:type="dcterms:W3CDTF">2014-07-02T16:49:01Z</dcterms:modified>
</cp:coreProperties>
</file>