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8"/>
  </p:notesMasterIdLst>
  <p:handoutMasterIdLst>
    <p:handoutMasterId r:id="rId39"/>
  </p:handoutMasterIdLst>
  <p:sldIdLst>
    <p:sldId id="256" r:id="rId2"/>
    <p:sldId id="320" r:id="rId3"/>
    <p:sldId id="322" r:id="rId4"/>
    <p:sldId id="323" r:id="rId5"/>
    <p:sldId id="324" r:id="rId6"/>
    <p:sldId id="325" r:id="rId7"/>
    <p:sldId id="334" r:id="rId8"/>
    <p:sldId id="302" r:id="rId9"/>
    <p:sldId id="291" r:id="rId10"/>
    <p:sldId id="292" r:id="rId11"/>
    <p:sldId id="293" r:id="rId12"/>
    <p:sldId id="307" r:id="rId13"/>
    <p:sldId id="296" r:id="rId14"/>
    <p:sldId id="308" r:id="rId15"/>
    <p:sldId id="297" r:id="rId16"/>
    <p:sldId id="298" r:id="rId17"/>
    <p:sldId id="309" r:id="rId18"/>
    <p:sldId id="299" r:id="rId19"/>
    <p:sldId id="310" r:id="rId20"/>
    <p:sldId id="300" r:id="rId21"/>
    <p:sldId id="301" r:id="rId22"/>
    <p:sldId id="326" r:id="rId23"/>
    <p:sldId id="259" r:id="rId24"/>
    <p:sldId id="261" r:id="rId25"/>
    <p:sldId id="329" r:id="rId26"/>
    <p:sldId id="265" r:id="rId27"/>
    <p:sldId id="284" r:id="rId28"/>
    <p:sldId id="328" r:id="rId29"/>
    <p:sldId id="330" r:id="rId30"/>
    <p:sldId id="280" r:id="rId31"/>
    <p:sldId id="331" r:id="rId32"/>
    <p:sldId id="336" r:id="rId33"/>
    <p:sldId id="335" r:id="rId34"/>
    <p:sldId id="333" r:id="rId35"/>
    <p:sldId id="327" r:id="rId36"/>
    <p:sldId id="332" r:id="rId3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9" autoAdjust="0"/>
    <p:restoredTop sz="91416" autoAdjust="0"/>
  </p:normalViewPr>
  <p:slideViewPr>
    <p:cSldViewPr>
      <p:cViewPr>
        <p:scale>
          <a:sx n="93" d="100"/>
          <a:sy n="93" d="100"/>
        </p:scale>
        <p:origin x="-58" y="8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4A181699-E270-49A8-B8DA-D014F2D50888}" type="datetimeFigureOut">
              <a:rPr lang="en-US" smtClean="0"/>
              <a:pPr/>
              <a:t>7/10/2014</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F025EB82-6C92-457D-B90B-80F28F594BDA}" type="slidenum">
              <a:rPr lang="en-US" smtClean="0"/>
              <a:pPr/>
              <a:t>‹#›</a:t>
            </a:fld>
            <a:endParaRPr lang="en-US"/>
          </a:p>
        </p:txBody>
      </p:sp>
    </p:spTree>
    <p:extLst>
      <p:ext uri="{BB962C8B-B14F-4D97-AF65-F5344CB8AC3E}">
        <p14:creationId xmlns:p14="http://schemas.microsoft.com/office/powerpoint/2010/main" val="550792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93251B04-5B02-443C-A086-AD3400C08800}" type="datetimeFigureOut">
              <a:rPr lang="en-US" smtClean="0"/>
              <a:pPr/>
              <a:t>7/10/2014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F6AA826-A14A-416B-8388-42909670A96A}" type="slidenum">
              <a:rPr lang="en-US" smtClean="0"/>
              <a:pPr/>
              <a:t>‹#›</a:t>
            </a:fld>
            <a:endParaRPr lang="en-US"/>
          </a:p>
        </p:txBody>
      </p:sp>
    </p:spTree>
    <p:extLst>
      <p:ext uri="{BB962C8B-B14F-4D97-AF65-F5344CB8AC3E}">
        <p14:creationId xmlns:p14="http://schemas.microsoft.com/office/powerpoint/2010/main" val="3052868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6AA826-A14A-416B-8388-42909670A96A}" type="slidenum">
              <a:rPr lang="en-US" smtClean="0"/>
              <a:pPr/>
              <a:t>1</a:t>
            </a:fld>
            <a:endParaRPr lang="en-US"/>
          </a:p>
        </p:txBody>
      </p:sp>
    </p:spTree>
    <p:extLst>
      <p:ext uri="{BB962C8B-B14F-4D97-AF65-F5344CB8AC3E}">
        <p14:creationId xmlns:p14="http://schemas.microsoft.com/office/powerpoint/2010/main" val="539623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6AA826-A14A-416B-8388-42909670A96A}" type="slidenum">
              <a:rPr lang="en-US" smtClean="0"/>
              <a:pPr/>
              <a:t>10</a:t>
            </a:fld>
            <a:endParaRPr lang="en-US"/>
          </a:p>
        </p:txBody>
      </p:sp>
    </p:spTree>
    <p:extLst>
      <p:ext uri="{BB962C8B-B14F-4D97-AF65-F5344CB8AC3E}">
        <p14:creationId xmlns:p14="http://schemas.microsoft.com/office/powerpoint/2010/main" val="2631505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College</a:t>
            </a:r>
            <a:r>
              <a:rPr lang="en-US" baseline="0" dirty="0" smtClean="0"/>
              <a:t>s are required to report this data and these agencies collect it and analyze it. </a:t>
            </a:r>
          </a:p>
          <a:p>
            <a:endParaRPr lang="en-US" baseline="0" dirty="0" smtClean="0"/>
          </a:p>
          <a:p>
            <a:r>
              <a:rPr lang="en-US" baseline="0" dirty="0" smtClean="0"/>
              <a:t>So I am not exaggerating!</a:t>
            </a:r>
          </a:p>
          <a:p>
            <a:endParaRPr lang="en-US" baseline="0" dirty="0" smtClean="0"/>
          </a:p>
          <a:p>
            <a:r>
              <a:rPr lang="en-US" baseline="0" dirty="0" smtClean="0"/>
              <a:t>55.5 percent finish a 4 year degree in 6 years</a:t>
            </a:r>
            <a:endParaRPr lang="en-US" dirty="0"/>
          </a:p>
        </p:txBody>
      </p:sp>
      <p:sp>
        <p:nvSpPr>
          <p:cNvPr id="4" name="Slide Number Placeholder 3"/>
          <p:cNvSpPr>
            <a:spLocks noGrp="1"/>
          </p:cNvSpPr>
          <p:nvPr>
            <p:ph type="sldNum" sz="quarter" idx="10"/>
          </p:nvPr>
        </p:nvSpPr>
        <p:spPr/>
        <p:txBody>
          <a:bodyPr/>
          <a:lstStyle/>
          <a:p>
            <a:fld id="{604FCEC4-BA03-4ACD-B19F-12B7B06C181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Reason</a:t>
            </a:r>
            <a:r>
              <a:rPr lang="en-US" baseline="0" dirty="0" smtClean="0"/>
              <a:t> 2</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students find jobs – they find their niche.</a:t>
            </a:r>
          </a:p>
          <a:p>
            <a:endParaRPr lang="en-US" dirty="0"/>
          </a:p>
        </p:txBody>
      </p:sp>
      <p:sp>
        <p:nvSpPr>
          <p:cNvPr id="4" name="Slide Number Placeholder 3"/>
          <p:cNvSpPr>
            <a:spLocks noGrp="1"/>
          </p:cNvSpPr>
          <p:nvPr>
            <p:ph type="sldNum" sz="quarter" idx="10"/>
          </p:nvPr>
        </p:nvSpPr>
        <p:spPr/>
        <p:txBody>
          <a:bodyPr/>
          <a:lstStyle/>
          <a:p>
            <a:fld id="{4F6AA826-A14A-416B-8388-42909670A96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p>
          <a:p>
            <a:r>
              <a:rPr lang="en-US" dirty="0" smtClean="0"/>
              <a:t>They become educated through other means including …….</a:t>
            </a:r>
          </a:p>
          <a:p>
            <a:endParaRPr lang="en-US" dirty="0" smtClean="0"/>
          </a:p>
          <a:p>
            <a:r>
              <a:rPr lang="en-US" dirty="0" smtClean="0"/>
              <a:t>CLICK And these paths do not require a 4 year degree CLICK</a:t>
            </a:r>
          </a:p>
          <a:p>
            <a:endParaRPr lang="en-US"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This has</a:t>
            </a:r>
            <a:r>
              <a:rPr lang="en-US" baseline="0" dirty="0" smtClean="0"/>
              <a:t> been documented</a:t>
            </a:r>
            <a:br>
              <a:rPr lang="en-US" baseline="0" dirty="0" smtClean="0"/>
            </a:br>
            <a:r>
              <a:rPr lang="en-US" dirty="0" smtClean="0"/>
              <a:t>Many experts</a:t>
            </a:r>
            <a:r>
              <a:rPr lang="en-US" baseline="0" dirty="0" smtClean="0"/>
              <a:t> and some information you will hear tonight talk about: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Other Ways to Win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Pathways to Prosperity</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CLICK With all this info – are you surprised that only 30% of adults obtain Bachelors by age 27?</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604FCEC4-BA03-4ACD-B19F-12B7B06C181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Reason 3</a:t>
            </a:r>
            <a:endParaRPr lang="en-US" dirty="0"/>
          </a:p>
        </p:txBody>
      </p:sp>
      <p:sp>
        <p:nvSpPr>
          <p:cNvPr id="4" name="Slide Number Placeholder 3"/>
          <p:cNvSpPr>
            <a:spLocks noGrp="1"/>
          </p:cNvSpPr>
          <p:nvPr>
            <p:ph type="sldNum" sz="quarter" idx="10"/>
          </p:nvPr>
        </p:nvSpPr>
        <p:spPr/>
        <p:txBody>
          <a:bodyPr/>
          <a:lstStyle/>
          <a:p>
            <a:fld id="{4F6AA826-A14A-416B-8388-42909670A96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is a Bachelor’s not the only Path to Success beyond HS?</a:t>
            </a:r>
          </a:p>
          <a:p>
            <a:r>
              <a:rPr lang="en-US" dirty="0" smtClean="0"/>
              <a:t>-While a 4-year degree is certainly</a:t>
            </a:r>
            <a:r>
              <a:rPr lang="en-US" baseline="0" dirty="0" smtClean="0"/>
              <a:t> useful and exposes students to new things – not all jobs require one</a:t>
            </a:r>
          </a:p>
          <a:p>
            <a:endParaRPr lang="en-US" dirty="0" smtClean="0"/>
          </a:p>
          <a:p>
            <a:r>
              <a:rPr lang="en-US" dirty="0" smtClean="0"/>
              <a:t>According to the DOL, only</a:t>
            </a:r>
            <a:r>
              <a:rPr lang="en-US" baseline="0" dirty="0" smtClean="0"/>
              <a:t> 20% of all jobs created in next decade will require a 4 year degree</a:t>
            </a:r>
          </a:p>
          <a:p>
            <a:endParaRPr lang="en-US" baseline="0" dirty="0" smtClean="0"/>
          </a:p>
          <a:p>
            <a:r>
              <a:rPr lang="en-US" baseline="0" dirty="0" smtClean="0"/>
              <a:t>CLICK US Census tracks what degrees people have and where they are working – 25% are working in a job that doesn’t require a Bachelors</a:t>
            </a:r>
            <a:endParaRPr lang="en-US" dirty="0"/>
          </a:p>
        </p:txBody>
      </p:sp>
      <p:sp>
        <p:nvSpPr>
          <p:cNvPr id="4" name="Slide Number Placeholder 3"/>
          <p:cNvSpPr>
            <a:spLocks noGrp="1"/>
          </p:cNvSpPr>
          <p:nvPr>
            <p:ph type="sldNum" sz="quarter" idx="10"/>
          </p:nvPr>
        </p:nvSpPr>
        <p:spPr/>
        <p:txBody>
          <a:bodyPr/>
          <a:lstStyle/>
          <a:p>
            <a:fld id="{604FCEC4-BA03-4ACD-B19F-12B7B06C181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reasons…. </a:t>
            </a:r>
          </a:p>
          <a:p>
            <a:endParaRPr lang="en-US" dirty="0" smtClean="0"/>
          </a:p>
          <a:p>
            <a:r>
              <a:rPr lang="en-US" dirty="0" smtClean="0"/>
              <a:t>You will hear more specifics</a:t>
            </a:r>
            <a:r>
              <a:rPr lang="en-US" baseline="0" dirty="0" smtClean="0"/>
              <a:t> later from Pam and Susie</a:t>
            </a:r>
            <a:endParaRPr lang="en-US" dirty="0"/>
          </a:p>
        </p:txBody>
      </p:sp>
      <p:sp>
        <p:nvSpPr>
          <p:cNvPr id="4" name="Slide Number Placeholder 3"/>
          <p:cNvSpPr>
            <a:spLocks noGrp="1"/>
          </p:cNvSpPr>
          <p:nvPr>
            <p:ph type="sldNum" sz="quarter" idx="10"/>
          </p:nvPr>
        </p:nvSpPr>
        <p:spPr/>
        <p:txBody>
          <a:bodyPr/>
          <a:lstStyle/>
          <a:p>
            <a:fld id="{604FCEC4-BA03-4ACD-B19F-12B7B06C181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Reason 4</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F6AA826-A14A-416B-8388-42909670A96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Even students who don’t complete have to pay for what they did complete</a:t>
            </a:r>
          </a:p>
          <a:p>
            <a:r>
              <a:rPr lang="en-US" baseline="0" dirty="0" smtClean="0"/>
              <a:t>This becomes an expensive exercise in career exploration</a:t>
            </a:r>
          </a:p>
          <a:p>
            <a:endParaRPr lang="en-US" baseline="0" dirty="0" smtClean="0"/>
          </a:p>
          <a:p>
            <a:r>
              <a:rPr lang="en-US" baseline="0" dirty="0" smtClean="0"/>
              <a:t>CLICK Cost of tuition rapidly rising</a:t>
            </a:r>
          </a:p>
          <a:p>
            <a:r>
              <a:rPr lang="en-US" baseline="0" dirty="0" smtClean="0"/>
              <a:t>CLICK Net fees and tuition public universities</a:t>
            </a:r>
          </a:p>
          <a:p>
            <a:r>
              <a:rPr lang="en-US" baseline="0" dirty="0" smtClean="0"/>
              <a:t>	US</a:t>
            </a:r>
          </a:p>
          <a:p>
            <a:r>
              <a:rPr lang="en-US" baseline="0" dirty="0" smtClean="0"/>
              <a:t>	PA</a:t>
            </a:r>
          </a:p>
          <a:p>
            <a:r>
              <a:rPr lang="en-US" baseline="0" dirty="0" smtClean="0"/>
              <a:t>CLICK Add in room and board</a:t>
            </a:r>
          </a:p>
          <a:p>
            <a:endParaRPr lang="en-US" dirty="0"/>
          </a:p>
        </p:txBody>
      </p:sp>
      <p:sp>
        <p:nvSpPr>
          <p:cNvPr id="4" name="Slide Number Placeholder 3"/>
          <p:cNvSpPr>
            <a:spLocks noGrp="1"/>
          </p:cNvSpPr>
          <p:nvPr>
            <p:ph type="sldNum" sz="quarter" idx="10"/>
          </p:nvPr>
        </p:nvSpPr>
        <p:spPr/>
        <p:txBody>
          <a:bodyPr/>
          <a:lstStyle/>
          <a:p>
            <a:fld id="{604FCEC4-BA03-4ACD-B19F-12B7B06C181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 - Reason</a:t>
            </a:r>
            <a:r>
              <a:rPr lang="en-US" baseline="0" dirty="0" smtClean="0"/>
              <a:t> 5</a:t>
            </a:r>
            <a:endParaRPr lang="en-US" dirty="0" smtClean="0"/>
          </a:p>
        </p:txBody>
      </p:sp>
      <p:sp>
        <p:nvSpPr>
          <p:cNvPr id="4" name="Slide Number Placeholder 3"/>
          <p:cNvSpPr>
            <a:spLocks noGrp="1"/>
          </p:cNvSpPr>
          <p:nvPr>
            <p:ph type="sldNum" sz="quarter" idx="10"/>
          </p:nvPr>
        </p:nvSpPr>
        <p:spPr/>
        <p:txBody>
          <a:bodyPr/>
          <a:lstStyle/>
          <a:p>
            <a:fld id="{4F6AA826-A14A-416B-8388-42909670A96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6AA826-A14A-416B-8388-42909670A96A}" type="slidenum">
              <a:rPr lang="en-US" smtClean="0"/>
              <a:pPr/>
              <a:t>2</a:t>
            </a:fld>
            <a:endParaRPr lang="en-US"/>
          </a:p>
        </p:txBody>
      </p:sp>
    </p:spTree>
    <p:extLst>
      <p:ext uri="{BB962C8B-B14F-4D97-AF65-F5344CB8AC3E}">
        <p14:creationId xmlns:p14="http://schemas.microsoft.com/office/powerpoint/2010/main" val="3259266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“Debt</a:t>
            </a:r>
            <a:r>
              <a:rPr lang="en-US" baseline="0" dirty="0" smtClean="0"/>
              <a:t> Crisis” is not just impacting our federal government – but also our students.</a:t>
            </a:r>
          </a:p>
          <a:p>
            <a:endParaRPr lang="en-US" baseline="0" dirty="0" smtClean="0"/>
          </a:p>
          <a:p>
            <a:r>
              <a:rPr lang="en-US" baseline="0" dirty="0" smtClean="0"/>
              <a:t>Most owe about $20,000 after 4 years of loans</a:t>
            </a:r>
          </a:p>
          <a:p>
            <a:endParaRPr lang="en-US" baseline="0" dirty="0" smtClean="0"/>
          </a:p>
          <a:p>
            <a:r>
              <a:rPr lang="en-US" baseline="0" dirty="0" smtClean="0"/>
              <a:t>Amount has more than doubled CLICK</a:t>
            </a:r>
            <a:endParaRPr lang="en-US" dirty="0"/>
          </a:p>
        </p:txBody>
      </p:sp>
      <p:sp>
        <p:nvSpPr>
          <p:cNvPr id="4" name="Slide Number Placeholder 3"/>
          <p:cNvSpPr>
            <a:spLocks noGrp="1"/>
          </p:cNvSpPr>
          <p:nvPr>
            <p:ph type="sldNum" sz="quarter" idx="10"/>
          </p:nvPr>
        </p:nvSpPr>
        <p:spPr/>
        <p:txBody>
          <a:bodyPr/>
          <a:lstStyle/>
          <a:p>
            <a:fld id="{604FCEC4-BA03-4ACD-B19F-12B7B06C181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a:t>
            </a:r>
            <a:r>
              <a:rPr lang="en-US" baseline="0" dirty="0" smtClean="0"/>
              <a:t> I have tried to do in the last several minutes is layout some surprising reasons for you, as parents, to be here tonight.</a:t>
            </a:r>
          </a:p>
          <a:p>
            <a:endParaRPr lang="en-US" baseline="0" dirty="0" smtClean="0"/>
          </a:p>
          <a:p>
            <a:r>
              <a:rPr lang="en-US" baseline="0" dirty="0" smtClean="0"/>
              <a:t>These reasons listed here answer the WHY it is important. </a:t>
            </a:r>
          </a:p>
          <a:p>
            <a:endParaRPr lang="en-US" baseline="0" dirty="0" smtClean="0"/>
          </a:p>
          <a:p>
            <a:r>
              <a:rPr lang="en-US" baseline="0" dirty="0" smtClean="0"/>
              <a:t>Now you ask “what can we do? And where do we go from here?”</a:t>
            </a:r>
          </a:p>
          <a:p>
            <a:endParaRPr lang="en-US" baseline="0" dirty="0" smtClean="0"/>
          </a:p>
          <a:p>
            <a:r>
              <a:rPr lang="en-US" baseline="0" dirty="0" smtClean="0"/>
              <a:t>Pam and Susie will help give you the information, resources and a toolbox to help answer the “what” and “where.”</a:t>
            </a:r>
          </a:p>
          <a:p>
            <a:endParaRPr lang="en-US" baseline="0" dirty="0" smtClean="0"/>
          </a:p>
          <a:p>
            <a:r>
              <a:rPr lang="en-US" baseline="0" dirty="0" smtClean="0"/>
              <a:t>Beyond learning some information here – I invite you to contact me at the CEC if you would like additional help navigating these resources, career opportunities, and the college application process. </a:t>
            </a:r>
          </a:p>
          <a:p>
            <a:endParaRPr lang="en-US" baseline="0" dirty="0" smtClean="0"/>
          </a:p>
          <a:p>
            <a:r>
              <a:rPr lang="en-US" baseline="0" dirty="0" smtClean="0"/>
              <a:t>Pam Streich and Susie Snelick and the PA </a:t>
            </a:r>
            <a:r>
              <a:rPr lang="en-US" baseline="0" dirty="0" err="1" smtClean="0"/>
              <a:t>CareerLink</a:t>
            </a:r>
            <a:r>
              <a:rPr lang="en-US" baseline="0" dirty="0" smtClean="0"/>
              <a:t> are also a wealth of information.</a:t>
            </a:r>
          </a:p>
          <a:p>
            <a:endParaRPr lang="en-US" baseline="0" dirty="0" smtClean="0"/>
          </a:p>
          <a:p>
            <a:r>
              <a:rPr lang="en-US" baseline="0" dirty="0" smtClean="0"/>
              <a:t>And finally, Mrs. Lisa </a:t>
            </a:r>
            <a:r>
              <a:rPr lang="en-US" baseline="0" dirty="0" err="1" smtClean="0"/>
              <a:t>Daghir</a:t>
            </a:r>
            <a:r>
              <a:rPr lang="en-US" baseline="0" dirty="0" smtClean="0"/>
              <a:t> the Career Development Guidance Counselor – is extremely knowledgeable and already very busy helping your children get connected to these resources.</a:t>
            </a:r>
          </a:p>
          <a:p>
            <a:endParaRPr lang="en-US" baseline="0" dirty="0" smtClean="0"/>
          </a:p>
          <a:p>
            <a:r>
              <a:rPr lang="en-US" baseline="0" dirty="0" smtClean="0"/>
              <a:t>And don’t forget – Every student needs career education – even those going to college.</a:t>
            </a:r>
            <a:endParaRPr lang="en-US" dirty="0"/>
          </a:p>
        </p:txBody>
      </p:sp>
      <p:sp>
        <p:nvSpPr>
          <p:cNvPr id="4" name="Slide Number Placeholder 3"/>
          <p:cNvSpPr>
            <a:spLocks noGrp="1"/>
          </p:cNvSpPr>
          <p:nvPr>
            <p:ph type="sldNum" sz="quarter" idx="10"/>
          </p:nvPr>
        </p:nvSpPr>
        <p:spPr/>
        <p:txBody>
          <a:bodyPr/>
          <a:lstStyle/>
          <a:p>
            <a:fld id="{604FCEC4-BA03-4ACD-B19F-12B7B06C181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6AA826-A14A-416B-8388-42909670A96A}" type="slidenum">
              <a:rPr lang="en-US" smtClean="0"/>
              <a:pPr/>
              <a:t>22</a:t>
            </a:fld>
            <a:endParaRPr lang="en-US"/>
          </a:p>
        </p:txBody>
      </p:sp>
    </p:spTree>
    <p:extLst>
      <p:ext uri="{BB962C8B-B14F-4D97-AF65-F5344CB8AC3E}">
        <p14:creationId xmlns:p14="http://schemas.microsoft.com/office/powerpoint/2010/main" val="17635856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6AA826-A14A-416B-8388-42909670A96A}" type="slidenum">
              <a:rPr lang="en-US" smtClean="0"/>
              <a:pPr/>
              <a:t>23</a:t>
            </a:fld>
            <a:endParaRPr lang="en-US"/>
          </a:p>
        </p:txBody>
      </p:sp>
    </p:spTree>
    <p:extLst>
      <p:ext uri="{BB962C8B-B14F-4D97-AF65-F5344CB8AC3E}">
        <p14:creationId xmlns:p14="http://schemas.microsoft.com/office/powerpoint/2010/main" val="2948861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6AA826-A14A-416B-8388-42909670A96A}" type="slidenum">
              <a:rPr lang="en-US" smtClean="0"/>
              <a:pPr/>
              <a:t>24</a:t>
            </a:fld>
            <a:endParaRPr lang="en-US"/>
          </a:p>
        </p:txBody>
      </p:sp>
    </p:spTree>
    <p:extLst>
      <p:ext uri="{BB962C8B-B14F-4D97-AF65-F5344CB8AC3E}">
        <p14:creationId xmlns:p14="http://schemas.microsoft.com/office/powerpoint/2010/main" val="270130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a:t>
            </a:r>
            <a:r>
              <a:rPr lang="en-US" baseline="0" dirty="0" smtClean="0"/>
              <a:t> it possible that it is an earnings gap?  This is work done by CB about level of applicants for an entry level job based on how much the job was advertising.  A company that they worked with wanted to pay $7.75 and was mad because they were not getting qualified workers.</a:t>
            </a:r>
            <a:endParaRPr lang="en-US" dirty="0" smtClean="0"/>
          </a:p>
        </p:txBody>
      </p:sp>
      <p:sp>
        <p:nvSpPr>
          <p:cNvPr id="4" name="Slide Number Placeholder 3"/>
          <p:cNvSpPr>
            <a:spLocks noGrp="1"/>
          </p:cNvSpPr>
          <p:nvPr>
            <p:ph type="sldNum" sz="quarter" idx="10"/>
          </p:nvPr>
        </p:nvSpPr>
        <p:spPr/>
        <p:txBody>
          <a:bodyPr/>
          <a:lstStyle/>
          <a:p>
            <a:fld id="{8625A412-CC22-4905-8DDE-3D2336EFFB79}" type="slidenum">
              <a:rPr lang="en-US" smtClean="0"/>
              <a:t>25</a:t>
            </a:fld>
            <a:endParaRPr lang="en-US"/>
          </a:p>
        </p:txBody>
      </p:sp>
    </p:spTree>
    <p:extLst>
      <p:ext uri="{BB962C8B-B14F-4D97-AF65-F5344CB8AC3E}">
        <p14:creationId xmlns:p14="http://schemas.microsoft.com/office/powerpoint/2010/main" val="25767474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6AA826-A14A-416B-8388-42909670A96A}" type="slidenum">
              <a:rPr lang="en-US" smtClean="0"/>
              <a:pPr/>
              <a:t>26</a:t>
            </a:fld>
            <a:endParaRPr lang="en-US"/>
          </a:p>
        </p:txBody>
      </p:sp>
    </p:spTree>
    <p:extLst>
      <p:ext uri="{BB962C8B-B14F-4D97-AF65-F5344CB8AC3E}">
        <p14:creationId xmlns:p14="http://schemas.microsoft.com/office/powerpoint/2010/main" val="12078766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6AA826-A14A-416B-8388-42909670A96A}" type="slidenum">
              <a:rPr lang="en-US" smtClean="0"/>
              <a:pPr/>
              <a:t>27</a:t>
            </a:fld>
            <a:endParaRPr lang="en-US"/>
          </a:p>
        </p:txBody>
      </p:sp>
    </p:spTree>
    <p:extLst>
      <p:ext uri="{BB962C8B-B14F-4D97-AF65-F5344CB8AC3E}">
        <p14:creationId xmlns:p14="http://schemas.microsoft.com/office/powerpoint/2010/main" val="29867421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Pushing 25% of the jobs</a:t>
            </a:r>
            <a:r>
              <a:rPr lang="en-US" baseline="0" dirty="0" smtClean="0"/>
              <a:t> in America are independent contractors or </a:t>
            </a:r>
            <a:r>
              <a:rPr lang="en-US" baseline="0" dirty="0" err="1" smtClean="0"/>
              <a:t>noncovered</a:t>
            </a:r>
            <a:r>
              <a:rPr lang="en-US" baseline="0" dirty="0" smtClean="0"/>
              <a:t> workers and growing fast.  These workers are hired based on what they can do, not the degree attached to their name (for the most part).  Why is this important?  Think about that expensive degree that your kid is getting right now?  If the market has increasingly less demand for that degree, colleges are going to have to think long and hard about their cost structure.  I am not saying that the BS degree is dead, but more on that later as well.</a:t>
            </a:r>
            <a:endParaRPr lang="en-US" dirty="0"/>
          </a:p>
        </p:txBody>
      </p:sp>
      <p:sp>
        <p:nvSpPr>
          <p:cNvPr id="4" name="Slide Number Placeholder 3"/>
          <p:cNvSpPr>
            <a:spLocks noGrp="1"/>
          </p:cNvSpPr>
          <p:nvPr>
            <p:ph type="sldNum" sz="quarter" idx="10"/>
          </p:nvPr>
        </p:nvSpPr>
        <p:spPr/>
        <p:txBody>
          <a:bodyPr/>
          <a:lstStyle/>
          <a:p>
            <a:fld id="{8625A412-CC22-4905-8DDE-3D2336EFFB79}" type="slidenum">
              <a:rPr lang="en-US" smtClean="0"/>
              <a:t>28</a:t>
            </a:fld>
            <a:endParaRPr lang="en-US"/>
          </a:p>
        </p:txBody>
      </p:sp>
    </p:spTree>
    <p:extLst>
      <p:ext uri="{BB962C8B-B14F-4D97-AF65-F5344CB8AC3E}">
        <p14:creationId xmlns:p14="http://schemas.microsoft.com/office/powerpoint/2010/main" val="20690789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does this matter to the point about human capital?  Degrees</a:t>
            </a:r>
            <a:r>
              <a:rPr lang="en-US" baseline="0" dirty="0" smtClean="0"/>
              <a:t> open doors for the first job I will grant you, but given the churn in the labor market, </a:t>
            </a:r>
            <a:endParaRPr lang="en-US" dirty="0"/>
          </a:p>
        </p:txBody>
      </p:sp>
      <p:sp>
        <p:nvSpPr>
          <p:cNvPr id="4" name="Slide Number Placeholder 3"/>
          <p:cNvSpPr>
            <a:spLocks noGrp="1"/>
          </p:cNvSpPr>
          <p:nvPr>
            <p:ph type="sldNum" sz="quarter" idx="10"/>
          </p:nvPr>
        </p:nvSpPr>
        <p:spPr/>
        <p:txBody>
          <a:bodyPr/>
          <a:lstStyle/>
          <a:p>
            <a:fld id="{8625A412-CC22-4905-8DDE-3D2336EFFB79}" type="slidenum">
              <a:rPr lang="en-US" smtClean="0"/>
              <a:t>29</a:t>
            </a:fld>
            <a:endParaRPr lang="en-US"/>
          </a:p>
        </p:txBody>
      </p:sp>
    </p:spTree>
    <p:extLst>
      <p:ext uri="{BB962C8B-B14F-4D97-AF65-F5344CB8AC3E}">
        <p14:creationId xmlns:p14="http://schemas.microsoft.com/office/powerpoint/2010/main" val="2576747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780B98-7DAD-416D-8E28-412811AA74F8}" type="slidenum">
              <a:rPr lang="en-US" smtClean="0"/>
              <a:t>3</a:t>
            </a:fld>
            <a:endParaRPr lang="en-US"/>
          </a:p>
        </p:txBody>
      </p:sp>
    </p:spTree>
    <p:extLst>
      <p:ext uri="{BB962C8B-B14F-4D97-AF65-F5344CB8AC3E}">
        <p14:creationId xmlns:p14="http://schemas.microsoft.com/office/powerpoint/2010/main" val="15159481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6AA826-A14A-416B-8388-42909670A96A}" type="slidenum">
              <a:rPr lang="en-US" smtClean="0"/>
              <a:pPr/>
              <a:t>30</a:t>
            </a:fld>
            <a:endParaRPr lang="en-US"/>
          </a:p>
        </p:txBody>
      </p:sp>
    </p:spTree>
    <p:extLst>
      <p:ext uri="{BB962C8B-B14F-4D97-AF65-F5344CB8AC3E}">
        <p14:creationId xmlns:p14="http://schemas.microsoft.com/office/powerpoint/2010/main" val="3999678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6AA826-A14A-416B-8388-42909670A96A}" type="slidenum">
              <a:rPr lang="en-US" smtClean="0"/>
              <a:pPr/>
              <a:t>31</a:t>
            </a:fld>
            <a:endParaRPr lang="en-US"/>
          </a:p>
        </p:txBody>
      </p:sp>
    </p:spTree>
    <p:extLst>
      <p:ext uri="{BB962C8B-B14F-4D97-AF65-F5344CB8AC3E}">
        <p14:creationId xmlns:p14="http://schemas.microsoft.com/office/powerpoint/2010/main" val="34492576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6AA826-A14A-416B-8388-42909670A96A}" type="slidenum">
              <a:rPr lang="en-US" smtClean="0"/>
              <a:pPr/>
              <a:t>32</a:t>
            </a:fld>
            <a:endParaRPr lang="en-US"/>
          </a:p>
        </p:txBody>
      </p:sp>
    </p:spTree>
    <p:extLst>
      <p:ext uri="{BB962C8B-B14F-4D97-AF65-F5344CB8AC3E}">
        <p14:creationId xmlns:p14="http://schemas.microsoft.com/office/powerpoint/2010/main" val="8272601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6AA826-A14A-416B-8388-42909670A96A}" type="slidenum">
              <a:rPr lang="en-US" smtClean="0"/>
              <a:pPr/>
              <a:t>33</a:t>
            </a:fld>
            <a:endParaRPr lang="en-US"/>
          </a:p>
        </p:txBody>
      </p:sp>
    </p:spTree>
    <p:extLst>
      <p:ext uri="{BB962C8B-B14F-4D97-AF65-F5344CB8AC3E}">
        <p14:creationId xmlns:p14="http://schemas.microsoft.com/office/powerpoint/2010/main" val="16369299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6AA826-A14A-416B-8388-42909670A96A}" type="slidenum">
              <a:rPr lang="en-US" smtClean="0"/>
              <a:pPr/>
              <a:t>34</a:t>
            </a:fld>
            <a:endParaRPr lang="en-US"/>
          </a:p>
        </p:txBody>
      </p:sp>
    </p:spTree>
    <p:extLst>
      <p:ext uri="{BB962C8B-B14F-4D97-AF65-F5344CB8AC3E}">
        <p14:creationId xmlns:p14="http://schemas.microsoft.com/office/powerpoint/2010/main" val="36777837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6AA826-A14A-416B-8388-42909670A96A}" type="slidenum">
              <a:rPr lang="en-US" smtClean="0"/>
              <a:pPr/>
              <a:t>35</a:t>
            </a:fld>
            <a:endParaRPr lang="en-US"/>
          </a:p>
        </p:txBody>
      </p:sp>
    </p:spTree>
    <p:extLst>
      <p:ext uri="{BB962C8B-B14F-4D97-AF65-F5344CB8AC3E}">
        <p14:creationId xmlns:p14="http://schemas.microsoft.com/office/powerpoint/2010/main" val="31279236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6AA826-A14A-416B-8388-42909670A96A}" type="slidenum">
              <a:rPr lang="en-US" smtClean="0"/>
              <a:pPr/>
              <a:t>36</a:t>
            </a:fld>
            <a:endParaRPr lang="en-US"/>
          </a:p>
        </p:txBody>
      </p:sp>
    </p:spTree>
    <p:extLst>
      <p:ext uri="{BB962C8B-B14F-4D97-AF65-F5344CB8AC3E}">
        <p14:creationId xmlns:p14="http://schemas.microsoft.com/office/powerpoint/2010/main" val="2677904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6AA826-A14A-416B-8388-42909670A96A}" type="slidenum">
              <a:rPr lang="en-US" smtClean="0"/>
              <a:pPr/>
              <a:t>4</a:t>
            </a:fld>
            <a:endParaRPr lang="en-US"/>
          </a:p>
        </p:txBody>
      </p:sp>
    </p:spTree>
    <p:extLst>
      <p:ext uri="{BB962C8B-B14F-4D97-AF65-F5344CB8AC3E}">
        <p14:creationId xmlns:p14="http://schemas.microsoft.com/office/powerpoint/2010/main" val="3010930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6AA826-A14A-416B-8388-42909670A96A}" type="slidenum">
              <a:rPr lang="en-US" smtClean="0"/>
              <a:pPr/>
              <a:t>5</a:t>
            </a:fld>
            <a:endParaRPr lang="en-US"/>
          </a:p>
        </p:txBody>
      </p:sp>
    </p:spTree>
    <p:extLst>
      <p:ext uri="{BB962C8B-B14F-4D97-AF65-F5344CB8AC3E}">
        <p14:creationId xmlns:p14="http://schemas.microsoft.com/office/powerpoint/2010/main" val="1034351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6AA826-A14A-416B-8388-42909670A96A}" type="slidenum">
              <a:rPr lang="en-US" smtClean="0"/>
              <a:pPr/>
              <a:t>6</a:t>
            </a:fld>
            <a:endParaRPr lang="en-US"/>
          </a:p>
        </p:txBody>
      </p:sp>
    </p:spTree>
    <p:extLst>
      <p:ext uri="{BB962C8B-B14F-4D97-AF65-F5344CB8AC3E}">
        <p14:creationId xmlns:p14="http://schemas.microsoft.com/office/powerpoint/2010/main" val="3021575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6AA826-A14A-416B-8388-42909670A96A}" type="slidenum">
              <a:rPr lang="en-US" smtClean="0"/>
              <a:pPr/>
              <a:t>7</a:t>
            </a:fld>
            <a:endParaRPr lang="en-US"/>
          </a:p>
        </p:txBody>
      </p:sp>
    </p:spTree>
    <p:extLst>
      <p:ext uri="{BB962C8B-B14F-4D97-AF65-F5344CB8AC3E}">
        <p14:creationId xmlns:p14="http://schemas.microsoft.com/office/powerpoint/2010/main" val="3078752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a:t>
            </a:r>
            <a:r>
              <a:rPr lang="en-US" baseline="0" dirty="0" smtClean="0"/>
              <a:t> you for attending tonight. </a:t>
            </a:r>
          </a:p>
          <a:p>
            <a:endParaRPr lang="en-US" baseline="0" dirty="0" smtClean="0"/>
          </a:p>
          <a:p>
            <a:r>
              <a:rPr lang="en-US" baseline="0" dirty="0" smtClean="0"/>
              <a:t>Introduce self….</a:t>
            </a:r>
          </a:p>
          <a:p>
            <a:endParaRPr lang="en-US" baseline="0" dirty="0" smtClean="0"/>
          </a:p>
          <a:p>
            <a:r>
              <a:rPr lang="en-US" baseline="0" dirty="0" smtClean="0"/>
              <a:t>I am going to lay out some reasons </a:t>
            </a:r>
            <a:r>
              <a:rPr lang="en-US" sz="1400" b="1" baseline="0" dirty="0" smtClean="0"/>
              <a:t>why</a:t>
            </a:r>
            <a:r>
              <a:rPr lang="en-US" baseline="0" dirty="0" smtClean="0"/>
              <a:t> it is important to help your child make decisions </a:t>
            </a:r>
          </a:p>
          <a:p>
            <a:endParaRPr lang="en-US" baseline="0" dirty="0" smtClean="0"/>
          </a:p>
          <a:p>
            <a:r>
              <a:rPr lang="en-US" baseline="0" dirty="0" smtClean="0"/>
              <a:t>Some reasons may not be a surprise – others might.  </a:t>
            </a:r>
          </a:p>
          <a:p>
            <a:endParaRPr lang="en-US" baseline="0" dirty="0" smtClean="0"/>
          </a:p>
          <a:p>
            <a:r>
              <a:rPr lang="en-US" baseline="0" dirty="0" smtClean="0"/>
              <a:t>Pam and Susie will give some tools and resources that will help you in that decision making process.</a:t>
            </a:r>
          </a:p>
          <a:p>
            <a:endParaRPr lang="en-US" baseline="0" dirty="0" smtClean="0"/>
          </a:p>
          <a:p>
            <a:r>
              <a:rPr lang="en-US" baseline="0" dirty="0" smtClean="0"/>
              <a:t>1</a:t>
            </a:r>
            <a:r>
              <a:rPr lang="en-US" baseline="30000" dirty="0" smtClean="0"/>
              <a:t>st</a:t>
            </a:r>
            <a:r>
              <a:rPr lang="en-US" baseline="0" dirty="0" smtClean="0"/>
              <a:t> disclaimer – every student needs “career education” – even those going to college and I think its safe to assume most of your children will be going to college.</a:t>
            </a:r>
          </a:p>
          <a:p>
            <a:r>
              <a:rPr lang="en-US" baseline="0" dirty="0" smtClean="0"/>
              <a:t>2</a:t>
            </a:r>
            <a:r>
              <a:rPr lang="en-US" baseline="30000" dirty="0" smtClean="0"/>
              <a:t>nd</a:t>
            </a:r>
            <a:r>
              <a:rPr lang="en-US" baseline="0" dirty="0" smtClean="0"/>
              <a:t> disclaimer – We are not here to convince anyone that their child should not go to college or that there is no value in a 4 year degree – we are here to layout the options and share information.</a:t>
            </a:r>
          </a:p>
          <a:p>
            <a:endParaRPr lang="en-US" baseline="0" dirty="0" smtClean="0"/>
          </a:p>
          <a:p>
            <a:r>
              <a:rPr lang="en-US" baseline="0" dirty="0" smtClean="0"/>
              <a:t>Ok – moving onto those reasons why decision making is so important….. CLICK</a:t>
            </a:r>
          </a:p>
          <a:p>
            <a:endParaRPr lang="en-US" dirty="0"/>
          </a:p>
        </p:txBody>
      </p:sp>
      <p:sp>
        <p:nvSpPr>
          <p:cNvPr id="4" name="Slide Number Placeholder 3"/>
          <p:cNvSpPr>
            <a:spLocks noGrp="1"/>
          </p:cNvSpPr>
          <p:nvPr>
            <p:ph type="sldNum" sz="quarter" idx="10"/>
          </p:nvPr>
        </p:nvSpPr>
        <p:spPr/>
        <p:txBody>
          <a:bodyPr/>
          <a:lstStyle/>
          <a:p>
            <a:fld id="{4F6AA826-A14A-416B-8388-42909670A96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4FCEC4-BA03-4ACD-B19F-12B7B06C181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FF701A2-851A-4372-AE50-241CE0B4E35F}" type="datetimeFigureOut">
              <a:rPr lang="en-US" smtClean="0"/>
              <a:pPr/>
              <a:t>7/10/2014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E9ED0-20CA-47E8-8B85-628B34F33BB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F701A2-851A-4372-AE50-241CE0B4E35F}" type="datetimeFigureOut">
              <a:rPr lang="en-US" smtClean="0"/>
              <a:pPr/>
              <a:t>7/10/2014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E9ED0-20CA-47E8-8B85-628B34F33BB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FF701A2-851A-4372-AE50-241CE0B4E35F}" type="datetimeFigureOut">
              <a:rPr lang="en-US" smtClean="0"/>
              <a:pPr/>
              <a:t>7/10/2014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E9ED0-20CA-47E8-8B85-628B34F33BB1}"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F701A2-851A-4372-AE50-241CE0B4E35F}" type="datetimeFigureOut">
              <a:rPr lang="en-US" smtClean="0"/>
              <a:pPr/>
              <a:t>7/10/2014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E9ED0-20CA-47E8-8B85-628B34F33BB1}"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F701A2-851A-4372-AE50-241CE0B4E35F}" type="datetimeFigureOut">
              <a:rPr lang="en-US" smtClean="0"/>
              <a:pPr/>
              <a:t>7/10/2014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E9ED0-20CA-47E8-8B85-628B34F33BB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FF701A2-851A-4372-AE50-241CE0B4E35F}" type="datetimeFigureOut">
              <a:rPr lang="en-US" smtClean="0"/>
              <a:pPr/>
              <a:t>7/10/2014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E9ED0-20CA-47E8-8B85-628B34F33BB1}"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FF701A2-851A-4372-AE50-241CE0B4E35F}" type="datetimeFigureOut">
              <a:rPr lang="en-US" smtClean="0"/>
              <a:pPr/>
              <a:t>7/10/2014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9E9ED0-20CA-47E8-8B85-628B34F33BB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F701A2-851A-4372-AE50-241CE0B4E35F}" type="datetimeFigureOut">
              <a:rPr lang="en-US" smtClean="0"/>
              <a:pPr/>
              <a:t>7/10/2014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9E9ED0-20CA-47E8-8B85-628B34F33BB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FF701A2-851A-4372-AE50-241CE0B4E35F}" type="datetimeFigureOut">
              <a:rPr lang="en-US" smtClean="0"/>
              <a:pPr/>
              <a:t>7/10/2014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9E9ED0-20CA-47E8-8B85-628B34F33BB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FF701A2-851A-4372-AE50-241CE0B4E35F}" type="datetimeFigureOut">
              <a:rPr lang="en-US" smtClean="0"/>
              <a:pPr/>
              <a:t>7/10/2014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E9ED0-20CA-47E8-8B85-628B34F33BB1}"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F701A2-851A-4372-AE50-241CE0B4E35F}" type="datetimeFigureOut">
              <a:rPr lang="en-US" smtClean="0"/>
              <a:pPr/>
              <a:t>7/10/2014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E9ED0-20CA-47E8-8B85-628B34F33BB1}"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FF701A2-851A-4372-AE50-241CE0B4E35F}" type="datetimeFigureOut">
              <a:rPr lang="en-US" smtClean="0"/>
              <a:pPr/>
              <a:t>7/10/2014</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CB9E9ED0-20CA-47E8-8B85-628B34F33BB1}"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completecollege.org/" TargetMode="External"/><Relationship Id="rId5" Type="http://schemas.openxmlformats.org/officeDocument/2006/relationships/hyperlink" Target="http://www.nces.ed.gov/" TargetMode="External"/><Relationship Id="rId4" Type="http://schemas.openxmlformats.org/officeDocument/2006/relationships/hyperlink" Target="http://www.higheredinfo.or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www.papartnerships.org/work/youth-development/toolkit/" TargetMode="External"/><Relationship Id="rId7" Type="http://schemas.openxmlformats.org/officeDocument/2006/relationships/hyperlink" Target="http://www.careerinfonet.org/"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hyperlink" Target="http://www.bls.gov/ooh/" TargetMode="External"/><Relationship Id="rId5" Type="http://schemas.openxmlformats.org/officeDocument/2006/relationships/hyperlink" Target="http://www.onetonline.org/" TargetMode="External"/><Relationship Id="rId4" Type="http://schemas.openxmlformats.org/officeDocument/2006/relationships/hyperlink" Target="http://jobcenter.usa.gov/"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www.mynextmove.or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pacareercoach.or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www.pacollegetransfer.com/" TargetMode="External"/><Relationship Id="rId5" Type="http://schemas.openxmlformats.org/officeDocument/2006/relationships/hyperlink" Target="http://gettingthemthere.com/" TargetMode="External"/><Relationship Id="rId4" Type="http://schemas.openxmlformats.org/officeDocument/2006/relationships/hyperlink" Target="http://www.pacareerstandards.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t>Parent Workshops</a:t>
            </a:r>
            <a:r>
              <a:rPr lang="en-US" dirty="0" smtClean="0"/>
              <a:t>		</a:t>
            </a:r>
            <a:endParaRPr lang="en-US" dirty="0"/>
          </a:p>
        </p:txBody>
      </p:sp>
      <p:sp>
        <p:nvSpPr>
          <p:cNvPr id="3" name="Subtitle 2"/>
          <p:cNvSpPr>
            <a:spLocks noGrp="1"/>
          </p:cNvSpPr>
          <p:nvPr>
            <p:ph type="subTitle" idx="1"/>
          </p:nvPr>
        </p:nvSpPr>
        <p:spPr/>
        <p:txBody>
          <a:bodyPr>
            <a:normAutofit/>
          </a:bodyPr>
          <a:lstStyle/>
          <a:p>
            <a:r>
              <a:rPr lang="en-US" sz="3200" dirty="0" smtClean="0"/>
              <a:t>Understanding your Child’s </a:t>
            </a:r>
          </a:p>
          <a:p>
            <a:r>
              <a:rPr lang="en-US" sz="3200" dirty="0" smtClean="0"/>
              <a:t>Career Opportunities</a:t>
            </a:r>
            <a:endParaRPr lang="en-US" sz="3200" dirty="0"/>
          </a:p>
        </p:txBody>
      </p:sp>
    </p:spTree>
    <p:extLst>
      <p:ext uri="{BB962C8B-B14F-4D97-AF65-F5344CB8AC3E}">
        <p14:creationId xmlns:p14="http://schemas.microsoft.com/office/powerpoint/2010/main" val="101415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4" descr="academics,education,graduations,persons,special occasions,caps,ceremonies"/>
          <p:cNvPicPr>
            <a:picLocks noGrp="1"/>
          </p:cNvPicPr>
          <p:nvPr>
            <p:ph idx="1"/>
          </p:nvPr>
        </p:nvPicPr>
        <p:blipFill>
          <a:blip r:embed="rId3" cstate="print"/>
          <a:srcRect/>
          <a:stretch>
            <a:fillRect/>
          </a:stretch>
        </p:blipFill>
        <p:spPr bwMode="auto">
          <a:xfrm>
            <a:off x="4800600" y="2057400"/>
            <a:ext cx="1166812" cy="1232694"/>
          </a:xfrm>
          <a:prstGeom prst="rect">
            <a:avLst/>
          </a:prstGeom>
          <a:noFill/>
          <a:ln w="9525">
            <a:noFill/>
            <a:miter lim="800000"/>
            <a:headEnd/>
            <a:tailEnd/>
          </a:ln>
        </p:spPr>
      </p:pic>
      <p:sp>
        <p:nvSpPr>
          <p:cNvPr id="3" name="Title 2"/>
          <p:cNvSpPr>
            <a:spLocks noGrp="1"/>
          </p:cNvSpPr>
          <p:nvPr>
            <p:ph type="title"/>
          </p:nvPr>
        </p:nvSpPr>
        <p:spPr/>
        <p:txBody>
          <a:bodyPr>
            <a:noAutofit/>
          </a:bodyPr>
          <a:lstStyle/>
          <a:p>
            <a:pPr algn="ctr"/>
            <a:r>
              <a:rPr lang="en-US" sz="3600" dirty="0" smtClean="0"/>
              <a:t>Fewer than 8 Students Return for the Sophomore Year</a:t>
            </a:r>
            <a:endParaRPr lang="en-US" sz="3600" dirty="0"/>
          </a:p>
        </p:txBody>
      </p:sp>
      <p:pic>
        <p:nvPicPr>
          <p:cNvPr id="5" name="Content Placeholder 14" descr="academics,education,graduations,persons,special occasions,caps,ceremonies"/>
          <p:cNvPicPr>
            <a:picLocks/>
          </p:cNvPicPr>
          <p:nvPr/>
        </p:nvPicPr>
        <p:blipFill>
          <a:blip r:embed="rId3" cstate="print"/>
          <a:srcRect/>
          <a:stretch>
            <a:fillRect/>
          </a:stretch>
        </p:blipFill>
        <p:spPr bwMode="auto">
          <a:xfrm>
            <a:off x="1752600" y="2057400"/>
            <a:ext cx="1166812" cy="1232694"/>
          </a:xfrm>
          <a:prstGeom prst="rect">
            <a:avLst/>
          </a:prstGeom>
          <a:noFill/>
          <a:ln w="9525">
            <a:noFill/>
            <a:miter lim="800000"/>
            <a:headEnd/>
            <a:tailEnd/>
          </a:ln>
        </p:spPr>
      </p:pic>
      <p:pic>
        <p:nvPicPr>
          <p:cNvPr id="6" name="Content Placeholder 14" descr="academics,education,graduations,persons,special occasions,caps,ceremonies"/>
          <p:cNvPicPr>
            <a:picLocks/>
          </p:cNvPicPr>
          <p:nvPr/>
        </p:nvPicPr>
        <p:blipFill>
          <a:blip r:embed="rId3" cstate="print"/>
          <a:srcRect/>
          <a:stretch>
            <a:fillRect/>
          </a:stretch>
        </p:blipFill>
        <p:spPr bwMode="auto">
          <a:xfrm>
            <a:off x="2743200" y="2057400"/>
            <a:ext cx="1166812" cy="1232694"/>
          </a:xfrm>
          <a:prstGeom prst="rect">
            <a:avLst/>
          </a:prstGeom>
          <a:noFill/>
          <a:ln w="9525">
            <a:noFill/>
            <a:miter lim="800000"/>
            <a:headEnd/>
            <a:tailEnd/>
          </a:ln>
        </p:spPr>
      </p:pic>
      <p:pic>
        <p:nvPicPr>
          <p:cNvPr id="7" name="Content Placeholder 14" descr="academics,education,graduations,persons,special occasions,caps,ceremonies"/>
          <p:cNvPicPr>
            <a:picLocks/>
          </p:cNvPicPr>
          <p:nvPr/>
        </p:nvPicPr>
        <p:blipFill>
          <a:blip r:embed="rId3" cstate="print"/>
          <a:srcRect/>
          <a:stretch>
            <a:fillRect/>
          </a:stretch>
        </p:blipFill>
        <p:spPr bwMode="auto">
          <a:xfrm>
            <a:off x="3810000" y="2057400"/>
            <a:ext cx="1166812" cy="1232694"/>
          </a:xfrm>
          <a:prstGeom prst="rect">
            <a:avLst/>
          </a:prstGeom>
          <a:noFill/>
          <a:ln w="9525">
            <a:noFill/>
            <a:miter lim="800000"/>
            <a:headEnd/>
            <a:tailEnd/>
          </a:ln>
        </p:spPr>
      </p:pic>
      <p:pic>
        <p:nvPicPr>
          <p:cNvPr id="8" name="Content Placeholder 14" descr="academics,education,graduations,persons,special occasions,caps,ceremonies"/>
          <p:cNvPicPr>
            <a:picLocks/>
          </p:cNvPicPr>
          <p:nvPr/>
        </p:nvPicPr>
        <p:blipFill>
          <a:blip r:embed="rId3" cstate="print"/>
          <a:srcRect/>
          <a:stretch>
            <a:fillRect/>
          </a:stretch>
        </p:blipFill>
        <p:spPr bwMode="auto">
          <a:xfrm>
            <a:off x="5791200" y="2057400"/>
            <a:ext cx="1166812" cy="1232694"/>
          </a:xfrm>
          <a:prstGeom prst="rect">
            <a:avLst/>
          </a:prstGeom>
          <a:noFill/>
          <a:ln w="9525">
            <a:noFill/>
            <a:miter lim="800000"/>
            <a:headEnd/>
            <a:tailEnd/>
          </a:ln>
        </p:spPr>
      </p:pic>
      <p:pic>
        <p:nvPicPr>
          <p:cNvPr id="9" name="Content Placeholder 14" descr="academics,education,graduations,persons,special occasions,caps,ceremonies"/>
          <p:cNvPicPr>
            <a:picLocks/>
          </p:cNvPicPr>
          <p:nvPr/>
        </p:nvPicPr>
        <p:blipFill>
          <a:blip r:embed="rId3" cstate="print"/>
          <a:srcRect/>
          <a:stretch>
            <a:fillRect/>
          </a:stretch>
        </p:blipFill>
        <p:spPr bwMode="auto">
          <a:xfrm>
            <a:off x="1905000" y="3429000"/>
            <a:ext cx="1166812" cy="1232694"/>
          </a:xfrm>
          <a:prstGeom prst="rect">
            <a:avLst/>
          </a:prstGeom>
          <a:noFill/>
          <a:ln w="9525">
            <a:noFill/>
            <a:miter lim="800000"/>
            <a:headEnd/>
            <a:tailEnd/>
          </a:ln>
        </p:spPr>
      </p:pic>
      <p:pic>
        <p:nvPicPr>
          <p:cNvPr id="10" name="Content Placeholder 14" descr="academics,education,graduations,persons,special occasions,caps,ceremonies"/>
          <p:cNvPicPr>
            <a:picLocks/>
          </p:cNvPicPr>
          <p:nvPr/>
        </p:nvPicPr>
        <p:blipFill>
          <a:blip r:embed="rId3" cstate="print"/>
          <a:srcRect/>
          <a:stretch>
            <a:fillRect/>
          </a:stretch>
        </p:blipFill>
        <p:spPr bwMode="auto">
          <a:xfrm>
            <a:off x="2895600" y="3352800"/>
            <a:ext cx="1166812" cy="1232694"/>
          </a:xfrm>
          <a:prstGeom prst="rect">
            <a:avLst/>
          </a:prstGeom>
          <a:noFill/>
          <a:ln w="9525">
            <a:noFill/>
            <a:miter lim="800000"/>
            <a:headEnd/>
            <a:tailEnd/>
          </a:ln>
        </p:spPr>
      </p:pic>
      <p:pic>
        <p:nvPicPr>
          <p:cNvPr id="11" name="Content Placeholder 14" descr="academics,education,graduations,persons,special occasions,caps,ceremonies"/>
          <p:cNvPicPr>
            <a:picLocks/>
          </p:cNvPicPr>
          <p:nvPr/>
        </p:nvPicPr>
        <p:blipFill>
          <a:blip r:embed="rId3" cstate="print"/>
          <a:srcRect b="44366"/>
          <a:stretch>
            <a:fillRect/>
          </a:stretch>
        </p:blipFill>
        <p:spPr bwMode="auto">
          <a:xfrm>
            <a:off x="3886200" y="3352800"/>
            <a:ext cx="1166812"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4" descr="academics,education,graduations,persons,special occasions,caps,ceremonies"/>
          <p:cNvPicPr>
            <a:picLocks noGrp="1"/>
          </p:cNvPicPr>
          <p:nvPr>
            <p:ph idx="1"/>
          </p:nvPr>
        </p:nvPicPr>
        <p:blipFill>
          <a:blip r:embed="rId3" cstate="print"/>
          <a:srcRect/>
          <a:stretch>
            <a:fillRect/>
          </a:stretch>
        </p:blipFill>
        <p:spPr bwMode="auto">
          <a:xfrm>
            <a:off x="1828800" y="1981200"/>
            <a:ext cx="1166812" cy="1232694"/>
          </a:xfrm>
          <a:prstGeom prst="rect">
            <a:avLst/>
          </a:prstGeom>
          <a:noFill/>
          <a:ln w="9525">
            <a:noFill/>
            <a:miter lim="800000"/>
            <a:headEnd/>
            <a:tailEnd/>
          </a:ln>
        </p:spPr>
      </p:pic>
      <p:sp>
        <p:nvSpPr>
          <p:cNvPr id="3" name="Title 2"/>
          <p:cNvSpPr>
            <a:spLocks noGrp="1"/>
          </p:cNvSpPr>
          <p:nvPr>
            <p:ph type="title"/>
          </p:nvPr>
        </p:nvSpPr>
        <p:spPr/>
        <p:txBody>
          <a:bodyPr>
            <a:noAutofit/>
          </a:bodyPr>
          <a:lstStyle/>
          <a:p>
            <a:pPr algn="ctr"/>
            <a:r>
              <a:rPr lang="en-US" sz="3600" dirty="0" smtClean="0"/>
              <a:t>Just over Half Complete the 4-year Degree after 6 Years</a:t>
            </a:r>
            <a:endParaRPr lang="en-US" sz="3600" dirty="0"/>
          </a:p>
        </p:txBody>
      </p:sp>
      <p:pic>
        <p:nvPicPr>
          <p:cNvPr id="5" name="Content Placeholder 14" descr="academics,education,graduations,persons,special occasions,caps,ceremonies"/>
          <p:cNvPicPr>
            <a:picLocks/>
          </p:cNvPicPr>
          <p:nvPr/>
        </p:nvPicPr>
        <p:blipFill>
          <a:blip r:embed="rId3" cstate="print"/>
          <a:srcRect/>
          <a:stretch>
            <a:fillRect/>
          </a:stretch>
        </p:blipFill>
        <p:spPr bwMode="auto">
          <a:xfrm>
            <a:off x="2895600" y="1981200"/>
            <a:ext cx="1166812" cy="1232694"/>
          </a:xfrm>
          <a:prstGeom prst="rect">
            <a:avLst/>
          </a:prstGeom>
          <a:noFill/>
          <a:ln w="9525">
            <a:noFill/>
            <a:miter lim="800000"/>
            <a:headEnd/>
            <a:tailEnd/>
          </a:ln>
        </p:spPr>
      </p:pic>
      <p:pic>
        <p:nvPicPr>
          <p:cNvPr id="6" name="Content Placeholder 14" descr="academics,education,graduations,persons,special occasions,caps,ceremonies"/>
          <p:cNvPicPr>
            <a:picLocks/>
          </p:cNvPicPr>
          <p:nvPr/>
        </p:nvPicPr>
        <p:blipFill>
          <a:blip r:embed="rId3" cstate="print"/>
          <a:srcRect/>
          <a:stretch>
            <a:fillRect/>
          </a:stretch>
        </p:blipFill>
        <p:spPr bwMode="auto">
          <a:xfrm>
            <a:off x="3988594" y="1981200"/>
            <a:ext cx="1166812" cy="1232694"/>
          </a:xfrm>
          <a:prstGeom prst="rect">
            <a:avLst/>
          </a:prstGeom>
          <a:noFill/>
          <a:ln w="9525">
            <a:noFill/>
            <a:miter lim="800000"/>
            <a:headEnd/>
            <a:tailEnd/>
          </a:ln>
        </p:spPr>
      </p:pic>
      <p:pic>
        <p:nvPicPr>
          <p:cNvPr id="7" name="Content Placeholder 14" descr="academics,education,graduations,persons,special occasions,caps,ceremonies"/>
          <p:cNvPicPr>
            <a:picLocks/>
          </p:cNvPicPr>
          <p:nvPr/>
        </p:nvPicPr>
        <p:blipFill>
          <a:blip r:embed="rId3" cstate="print"/>
          <a:srcRect/>
          <a:stretch>
            <a:fillRect/>
          </a:stretch>
        </p:blipFill>
        <p:spPr bwMode="auto">
          <a:xfrm>
            <a:off x="5029200" y="1981200"/>
            <a:ext cx="1166812" cy="1232694"/>
          </a:xfrm>
          <a:prstGeom prst="rect">
            <a:avLst/>
          </a:prstGeom>
          <a:noFill/>
          <a:ln w="9525">
            <a:noFill/>
            <a:miter lim="800000"/>
            <a:headEnd/>
            <a:tailEnd/>
          </a:ln>
        </p:spPr>
      </p:pic>
      <p:pic>
        <p:nvPicPr>
          <p:cNvPr id="8" name="Content Placeholder 14" descr="academics,education,graduations,persons,special occasions,caps,ceremonies"/>
          <p:cNvPicPr>
            <a:picLocks/>
          </p:cNvPicPr>
          <p:nvPr/>
        </p:nvPicPr>
        <p:blipFill>
          <a:blip r:embed="rId3" cstate="print"/>
          <a:srcRect/>
          <a:stretch>
            <a:fillRect/>
          </a:stretch>
        </p:blipFill>
        <p:spPr bwMode="auto">
          <a:xfrm>
            <a:off x="6172200" y="1981200"/>
            <a:ext cx="1166812" cy="1232694"/>
          </a:xfrm>
          <a:prstGeom prst="rect">
            <a:avLst/>
          </a:prstGeom>
          <a:noFill/>
          <a:ln w="9525">
            <a:noFill/>
            <a:miter lim="800000"/>
            <a:headEnd/>
            <a:tailEnd/>
          </a:ln>
        </p:spPr>
      </p:pic>
      <p:pic>
        <p:nvPicPr>
          <p:cNvPr id="9" name="Content Placeholder 14" descr="academics,education,graduations,persons,special occasions,caps,ceremonies"/>
          <p:cNvPicPr>
            <a:picLocks/>
          </p:cNvPicPr>
          <p:nvPr/>
        </p:nvPicPr>
        <p:blipFill>
          <a:blip r:embed="rId3" cstate="print"/>
          <a:srcRect b="75274"/>
          <a:stretch>
            <a:fillRect/>
          </a:stretch>
        </p:blipFill>
        <p:spPr bwMode="auto">
          <a:xfrm>
            <a:off x="1905000" y="3429000"/>
            <a:ext cx="1166812" cy="304800"/>
          </a:xfrm>
          <a:prstGeom prst="rect">
            <a:avLst/>
          </a:prstGeom>
          <a:noFill/>
          <a:ln w="9525">
            <a:noFill/>
            <a:miter lim="800000"/>
            <a:headEnd/>
            <a:tailEnd/>
          </a:ln>
        </p:spPr>
      </p:pic>
      <p:sp>
        <p:nvSpPr>
          <p:cNvPr id="10" name="Rectangle 9"/>
          <p:cNvSpPr/>
          <p:nvPr/>
        </p:nvSpPr>
        <p:spPr>
          <a:xfrm>
            <a:off x="3733800" y="5791200"/>
            <a:ext cx="52578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tx1"/>
                </a:solidFill>
              </a:rPr>
              <a:t>Source: </a:t>
            </a:r>
            <a:r>
              <a:rPr lang="en-US" sz="1200" dirty="0" smtClean="0">
                <a:solidFill>
                  <a:schemeClr val="tx1"/>
                </a:solidFill>
              </a:rPr>
              <a:t>National Center for Higher Education Management Systems (NCHEMS) </a:t>
            </a:r>
            <a:r>
              <a:rPr lang="en-US" sz="1200" dirty="0" smtClean="0">
                <a:solidFill>
                  <a:schemeClr val="tx1"/>
                </a:solidFill>
                <a:hlinkClick r:id="rId4"/>
              </a:rPr>
              <a:t>www.higheredinfo.org</a:t>
            </a:r>
            <a:r>
              <a:rPr lang="en-US" sz="1200" dirty="0" smtClean="0">
                <a:solidFill>
                  <a:schemeClr val="tx1"/>
                </a:solidFill>
              </a:rPr>
              <a:t>; National Center for Education Statistics (NCES) </a:t>
            </a:r>
            <a:r>
              <a:rPr lang="en-US" sz="1200" dirty="0" smtClean="0">
                <a:solidFill>
                  <a:schemeClr val="tx1"/>
                </a:solidFill>
                <a:hlinkClick r:id="rId5"/>
              </a:rPr>
              <a:t>www.nces.ed.gov</a:t>
            </a:r>
            <a:r>
              <a:rPr lang="en-US" sz="1200" dirty="0" smtClean="0">
                <a:solidFill>
                  <a:schemeClr val="tx1"/>
                </a:solidFill>
              </a:rPr>
              <a:t>; Complete College America, </a:t>
            </a:r>
            <a:r>
              <a:rPr lang="en-US" sz="1200" dirty="0" smtClean="0">
                <a:solidFill>
                  <a:schemeClr val="tx1"/>
                </a:solidFill>
                <a:hlinkClick r:id="rId6"/>
              </a:rPr>
              <a:t>www.completecollege.org</a:t>
            </a:r>
            <a:r>
              <a:rPr lang="en-US" sz="1200" dirty="0" smtClean="0">
                <a:solidFill>
                  <a:schemeClr val="tx1"/>
                </a:solidFill>
              </a:rPr>
              <a:t>.  </a:t>
            </a:r>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7748" y="2057400"/>
            <a:ext cx="8229600" cy="838200"/>
          </a:xfrm>
        </p:spPr>
        <p:txBody>
          <a:bodyPr/>
          <a:lstStyle/>
          <a:p>
            <a:pPr>
              <a:buNone/>
            </a:pPr>
            <a:r>
              <a:rPr lang="en-US" sz="2800" dirty="0" smtClean="0">
                <a:solidFill>
                  <a:schemeClr val="bg2">
                    <a:lumMod val="50000"/>
                  </a:schemeClr>
                </a:solidFill>
              </a:rPr>
              <a:t> </a:t>
            </a:r>
            <a:endParaRPr lang="en-US" dirty="0"/>
          </a:p>
        </p:txBody>
      </p:sp>
      <p:sp>
        <p:nvSpPr>
          <p:cNvPr id="3" name="Title 2"/>
          <p:cNvSpPr>
            <a:spLocks noGrp="1"/>
          </p:cNvSpPr>
          <p:nvPr>
            <p:ph type="title"/>
          </p:nvPr>
        </p:nvSpPr>
        <p:spPr/>
        <p:txBody>
          <a:bodyPr>
            <a:noAutofit/>
          </a:bodyPr>
          <a:lstStyle/>
          <a:p>
            <a:r>
              <a:rPr lang="en-US" sz="3600" dirty="0" smtClean="0"/>
              <a:t>Reasons Why Helping Your Child Make Career Decisions is Important</a:t>
            </a:r>
            <a:endParaRPr lang="en-US" sz="3600" dirty="0"/>
          </a:p>
        </p:txBody>
      </p:sp>
      <p:sp>
        <p:nvSpPr>
          <p:cNvPr id="4" name="Content Placeholder 1"/>
          <p:cNvSpPr txBox="1">
            <a:spLocks/>
          </p:cNvSpPr>
          <p:nvPr/>
        </p:nvSpPr>
        <p:spPr>
          <a:xfrm>
            <a:off x="477748" y="3048000"/>
            <a:ext cx="8229600" cy="1219200"/>
          </a:xfrm>
          <a:prstGeom prst="rect">
            <a:avLst/>
          </a:prstGeom>
        </p:spPr>
        <p:txBody>
          <a:bodyPr vert="horz">
            <a:normAutofit lnSpcReduction="10000"/>
          </a:bodyPr>
          <a:lstStyle/>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4000" b="1" i="0" u="none" strike="noStrike" kern="1200" cap="none" spc="0" normalizeH="0" baseline="0" noProof="0" dirty="0" smtClean="0">
                <a:ln>
                  <a:noFill/>
                </a:ln>
                <a:solidFill>
                  <a:schemeClr val="bg2">
                    <a:lumMod val="50000"/>
                  </a:schemeClr>
                </a:solidFill>
                <a:effectLst/>
                <a:uLnTx/>
                <a:uFillTx/>
                <a:latin typeface="+mn-lt"/>
                <a:ea typeface="+mn-ea"/>
                <a:cs typeface="+mn-cs"/>
              </a:rPr>
              <a:t>2. There are Multiple Pathways to</a:t>
            </a:r>
            <a:r>
              <a:rPr kumimoji="0" lang="en-US" sz="4000" b="1" i="0" u="none" strike="noStrike" kern="1200" cap="none" spc="0" normalizeH="0" noProof="0" dirty="0" smtClean="0">
                <a:ln>
                  <a:noFill/>
                </a:ln>
                <a:solidFill>
                  <a:schemeClr val="bg2">
                    <a:lumMod val="50000"/>
                  </a:schemeClr>
                </a:solidFill>
                <a:effectLst/>
                <a:uLnTx/>
                <a:uFillTx/>
                <a:latin typeface="+mn-lt"/>
                <a:ea typeface="+mn-ea"/>
                <a:cs typeface="+mn-cs"/>
              </a:rPr>
              <a:t> </a:t>
            </a:r>
            <a:r>
              <a:rPr kumimoji="0" lang="en-US" sz="4000" b="1" i="0" u="none" strike="noStrike" kern="1200" cap="none" spc="0" normalizeH="0" baseline="0" noProof="0" dirty="0" smtClean="0">
                <a:ln>
                  <a:noFill/>
                </a:ln>
                <a:solidFill>
                  <a:schemeClr val="bg2">
                    <a:lumMod val="50000"/>
                  </a:schemeClr>
                </a:solidFill>
                <a:effectLst/>
                <a:uLnTx/>
                <a:uFillTx/>
                <a:latin typeface="+mn-lt"/>
                <a:ea typeface="+mn-ea"/>
                <a:cs typeface="+mn-cs"/>
              </a:rPr>
              <a:t>Success Beyond High School</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286000"/>
            <a:ext cx="8229600" cy="2438400"/>
          </a:xfrm>
        </p:spPr>
        <p:txBody>
          <a:bodyPr/>
          <a:lstStyle/>
          <a:p>
            <a:r>
              <a:rPr lang="en-US" dirty="0" smtClean="0"/>
              <a:t>One-year certificates</a:t>
            </a:r>
          </a:p>
          <a:p>
            <a:r>
              <a:rPr lang="en-US" dirty="0" smtClean="0"/>
              <a:t>Two-year Associate’s degrees</a:t>
            </a:r>
          </a:p>
          <a:p>
            <a:r>
              <a:rPr lang="en-US" dirty="0" smtClean="0"/>
              <a:t>Military</a:t>
            </a:r>
          </a:p>
          <a:p>
            <a:r>
              <a:rPr lang="en-US" dirty="0" smtClean="0"/>
              <a:t>Apprenticeship</a:t>
            </a:r>
          </a:p>
          <a:p>
            <a:r>
              <a:rPr lang="en-US" dirty="0" smtClean="0"/>
              <a:t>Bachelor’s degrees and beyond</a:t>
            </a:r>
          </a:p>
          <a:p>
            <a:endParaRPr lang="en-US" dirty="0" smtClean="0"/>
          </a:p>
          <a:p>
            <a:endParaRPr lang="en-US" dirty="0"/>
          </a:p>
        </p:txBody>
      </p:sp>
      <p:sp>
        <p:nvSpPr>
          <p:cNvPr id="3" name="Title 2"/>
          <p:cNvSpPr>
            <a:spLocks noGrp="1"/>
          </p:cNvSpPr>
          <p:nvPr>
            <p:ph type="title"/>
          </p:nvPr>
        </p:nvSpPr>
        <p:spPr/>
        <p:txBody>
          <a:bodyPr>
            <a:noAutofit/>
          </a:bodyPr>
          <a:lstStyle/>
          <a:p>
            <a:pPr algn="ctr"/>
            <a:r>
              <a:rPr lang="en-US" sz="3600" dirty="0" smtClean="0"/>
              <a:t>Multiple Paths to Success Beyond High School</a:t>
            </a:r>
            <a:endParaRPr lang="en-US" sz="3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smtClean="0"/>
              <a:t>Reasons Why Helping Your Child Make Career Decisions is Important</a:t>
            </a:r>
            <a:endParaRPr lang="en-US" sz="3600" dirty="0"/>
          </a:p>
        </p:txBody>
      </p:sp>
      <p:sp>
        <p:nvSpPr>
          <p:cNvPr id="5" name="Content Placeholder 1"/>
          <p:cNvSpPr txBox="1">
            <a:spLocks/>
          </p:cNvSpPr>
          <p:nvPr/>
        </p:nvSpPr>
        <p:spPr>
          <a:xfrm>
            <a:off x="609600" y="3276600"/>
            <a:ext cx="8229600" cy="1371600"/>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4000" b="1" dirty="0" smtClean="0">
                <a:solidFill>
                  <a:schemeClr val="bg2">
                    <a:lumMod val="50000"/>
                  </a:schemeClr>
                </a:solidFill>
              </a:rPr>
              <a:t>3. Not All Good Jobs Require a 4-Year Degree</a:t>
            </a:r>
            <a:endParaRPr kumimoji="0" lang="en-US" sz="4000" b="1" i="0" u="none" strike="noStrike" kern="1200" cap="none" spc="0" normalizeH="0" baseline="0" noProof="0" dirty="0" smtClean="0">
              <a:ln>
                <a:noFill/>
              </a:ln>
              <a:solidFill>
                <a:schemeClr val="bg2">
                  <a:lumMod val="50000"/>
                </a:schemeClr>
              </a:solidFill>
              <a:effectLst/>
              <a:uLnTx/>
              <a:uFillTx/>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4000" b="0" i="0" u="none" strike="noStrike" kern="1200" cap="none" spc="0" normalizeH="0" baseline="0" noProof="0" dirty="0">
              <a:ln>
                <a:noFill/>
              </a:ln>
              <a:solidFill>
                <a:schemeClr val="tx1"/>
              </a:solidFill>
              <a:effectLst/>
              <a:uLnTx/>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3761" y="2209800"/>
            <a:ext cx="7734300" cy="1676400"/>
          </a:xfrm>
        </p:spPr>
        <p:txBody>
          <a:bodyPr>
            <a:normAutofit fontScale="92500" lnSpcReduction="20000"/>
          </a:bodyPr>
          <a:lstStyle/>
          <a:p>
            <a:pPr>
              <a:buNone/>
            </a:pPr>
            <a:r>
              <a:rPr lang="en-US" dirty="0" smtClean="0"/>
              <a:t>The number of high paying jobs not requiring a four-year degree is </a:t>
            </a:r>
            <a:r>
              <a:rPr lang="en-US" b="1" dirty="0" smtClean="0"/>
              <a:t>actually increasing.</a:t>
            </a:r>
          </a:p>
          <a:p>
            <a:endParaRPr lang="en-US" sz="1800" dirty="0" smtClean="0"/>
          </a:p>
          <a:p>
            <a:pPr lvl="1">
              <a:buFont typeface="Arial" pitchFamily="34" charset="0"/>
              <a:buChar char="•"/>
            </a:pPr>
            <a:r>
              <a:rPr lang="en-US" sz="2000" dirty="0" smtClean="0"/>
              <a:t>The U.S. Department of Labor projects 80% of the jobs created in the next decade will require education beyond high school, but only 20% of these jobs will require a four-year degree.  </a:t>
            </a:r>
          </a:p>
          <a:p>
            <a:pPr>
              <a:buFont typeface="Arial" pitchFamily="34" charset="0"/>
              <a:buChar char="•"/>
            </a:pPr>
            <a:endParaRPr lang="en-US" sz="1800" dirty="0" smtClean="0"/>
          </a:p>
          <a:p>
            <a:pPr marL="0" indent="0"/>
            <a:endParaRPr lang="en-US" sz="2000" dirty="0" smtClean="0"/>
          </a:p>
          <a:p>
            <a:pPr marL="0" indent="0"/>
            <a:endParaRPr lang="en-US" sz="1800" dirty="0" smtClean="0"/>
          </a:p>
          <a:p>
            <a:pPr>
              <a:buFont typeface="Arial" pitchFamily="34" charset="0"/>
              <a:buChar char="•"/>
            </a:pPr>
            <a:endParaRPr lang="en-US" dirty="0"/>
          </a:p>
        </p:txBody>
      </p:sp>
      <p:sp>
        <p:nvSpPr>
          <p:cNvPr id="2" name="Title 1"/>
          <p:cNvSpPr>
            <a:spLocks noGrp="1"/>
          </p:cNvSpPr>
          <p:nvPr>
            <p:ph type="title"/>
          </p:nvPr>
        </p:nvSpPr>
        <p:spPr/>
        <p:txBody>
          <a:bodyPr>
            <a:noAutofit/>
          </a:bodyPr>
          <a:lstStyle/>
          <a:p>
            <a:pPr algn="ctr"/>
            <a:r>
              <a:rPr lang="en-US" sz="3200" dirty="0" smtClean="0"/>
              <a:t>Not all jobs require a Bachelor’s Degree</a:t>
            </a:r>
            <a:endParaRPr lang="en-US" sz="3200" dirty="0"/>
          </a:p>
        </p:txBody>
      </p:sp>
      <p:sp>
        <p:nvSpPr>
          <p:cNvPr id="4" name="Rectangle 3"/>
          <p:cNvSpPr/>
          <p:nvPr/>
        </p:nvSpPr>
        <p:spPr>
          <a:xfrm>
            <a:off x="685800" y="4267200"/>
            <a:ext cx="7467600" cy="2133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smtClean="0">
                <a:solidFill>
                  <a:schemeClr val="tx2">
                    <a:lumMod val="75000"/>
                  </a:schemeClr>
                </a:solidFill>
                <a:latin typeface="Calibri" panose="020F0502020204030204" pitchFamily="34" charset="0"/>
              </a:rPr>
              <a:t>The U.S. Census finds 25% of four-year college graduates work in jobs that do not require a four-year degree.</a:t>
            </a:r>
          </a:p>
          <a:p>
            <a:endParaRPr lang="en-US" sz="1900" dirty="0" smtClean="0">
              <a:solidFill>
                <a:schemeClr val="tx2">
                  <a:lumMod val="75000"/>
                </a:schemeClr>
              </a:solidFill>
            </a:endParaRPr>
          </a:p>
          <a:p>
            <a:pPr marL="541782" lvl="1" indent="-285750">
              <a:buFont typeface="Arial" pitchFamily="34" charset="0"/>
              <a:buChar char="•"/>
            </a:pPr>
            <a:r>
              <a:rPr lang="en-US" sz="1900" dirty="0" smtClean="0">
                <a:solidFill>
                  <a:schemeClr val="tx2">
                    <a:lumMod val="75000"/>
                  </a:schemeClr>
                </a:solidFill>
              </a:rPr>
              <a:t>As a result, one and two-year career colleges and schools are widely recognized as the most direct, quickest and most efficient route to success in many fields.</a:t>
            </a:r>
          </a:p>
          <a:p>
            <a:pPr algn="ctr"/>
            <a:endParaRPr lang="en-US" sz="1900" dirty="0">
              <a:solidFill>
                <a:schemeClr val="tx2">
                  <a:lumMod val="75000"/>
                </a:schemeClr>
              </a:solidFill>
            </a:endParaRPr>
          </a:p>
        </p:txBody>
      </p:sp>
    </p:spTree>
    <p:extLst>
      <p:ext uri="{BB962C8B-B14F-4D97-AF65-F5344CB8AC3E}">
        <p14:creationId xmlns:p14="http://schemas.microsoft.com/office/powerpoint/2010/main" val="334463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057400"/>
            <a:ext cx="7924800" cy="880871"/>
          </a:xfrm>
        </p:spPr>
        <p:txBody>
          <a:bodyPr>
            <a:normAutofit/>
          </a:bodyPr>
          <a:lstStyle/>
          <a:p>
            <a:pPr marL="342900" indent="-342900">
              <a:buNone/>
            </a:pPr>
            <a:r>
              <a:rPr lang="en-US" dirty="0" smtClean="0">
                <a:solidFill>
                  <a:schemeClr val="tx1"/>
                </a:solidFill>
              </a:rPr>
              <a:t>By 2018, almost two-thirds of all jobs will require some postsecondary education beyond high school  </a:t>
            </a:r>
          </a:p>
        </p:txBody>
      </p:sp>
      <p:sp>
        <p:nvSpPr>
          <p:cNvPr id="3" name="Title 2"/>
          <p:cNvSpPr>
            <a:spLocks noGrp="1"/>
          </p:cNvSpPr>
          <p:nvPr>
            <p:ph type="title"/>
          </p:nvPr>
        </p:nvSpPr>
        <p:spPr/>
        <p:txBody>
          <a:bodyPr>
            <a:noAutofit/>
          </a:bodyPr>
          <a:lstStyle/>
          <a:p>
            <a:r>
              <a:rPr lang="en-US" sz="3200" dirty="0" smtClean="0"/>
              <a:t>Why other degrees and types of education are valuable</a:t>
            </a:r>
            <a:endParaRPr lang="en-US" sz="3200" dirty="0"/>
          </a:p>
        </p:txBody>
      </p:sp>
      <p:sp>
        <p:nvSpPr>
          <p:cNvPr id="4" name="Rectangle 3"/>
          <p:cNvSpPr/>
          <p:nvPr/>
        </p:nvSpPr>
        <p:spPr>
          <a:xfrm>
            <a:off x="609600" y="3124200"/>
            <a:ext cx="80772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sz="2400" dirty="0" smtClean="0">
                <a:solidFill>
                  <a:schemeClr val="tx1"/>
                </a:solidFill>
              </a:rPr>
              <a:t>27% of people with postsecondary certificates and credentials (less than an Associate’s degree) earn more than the average Bachelor’s degree recipient</a:t>
            </a:r>
          </a:p>
        </p:txBody>
      </p:sp>
      <p:sp>
        <p:nvSpPr>
          <p:cNvPr id="5" name="Rectangle 4"/>
          <p:cNvSpPr/>
          <p:nvPr/>
        </p:nvSpPr>
        <p:spPr>
          <a:xfrm>
            <a:off x="647700" y="4191000"/>
            <a:ext cx="79248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sz="2400" dirty="0" smtClean="0">
                <a:solidFill>
                  <a:schemeClr val="tx1"/>
                </a:solidFill>
              </a:rPr>
              <a:t>78% of the jobs in Health Care requires less than a Bachelor’s degree</a:t>
            </a:r>
          </a:p>
        </p:txBody>
      </p:sp>
      <p:sp>
        <p:nvSpPr>
          <p:cNvPr id="6" name="Rectangle 5"/>
          <p:cNvSpPr/>
          <p:nvPr/>
        </p:nvSpPr>
        <p:spPr>
          <a:xfrm>
            <a:off x="685800" y="5192730"/>
            <a:ext cx="78486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There is clearly a </a:t>
            </a:r>
            <a:r>
              <a:rPr lang="en-US" sz="2400" dirty="0" err="1" smtClean="0">
                <a:solidFill>
                  <a:schemeClr val="tx1"/>
                </a:solidFill>
              </a:rPr>
              <a:t>mis</a:t>
            </a:r>
            <a:r>
              <a:rPr lang="en-US" sz="2400" dirty="0" smtClean="0">
                <a:solidFill>
                  <a:schemeClr val="tx1"/>
                </a:solidFill>
              </a:rPr>
              <a:t>-match between what jobs are available and what our youth are being prepared for</a:t>
            </a:r>
          </a:p>
          <a:p>
            <a:pPr algn="ctr"/>
            <a:endParaRPr lang="en-US" dirty="0"/>
          </a:p>
        </p:txBody>
      </p:sp>
      <p:sp>
        <p:nvSpPr>
          <p:cNvPr id="7" name="Rectangle 6"/>
          <p:cNvSpPr/>
          <p:nvPr/>
        </p:nvSpPr>
        <p:spPr>
          <a:xfrm>
            <a:off x="4419600" y="5943600"/>
            <a:ext cx="44958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Source: </a:t>
            </a:r>
            <a:r>
              <a:rPr lang="en-US" sz="1400" i="1" dirty="0" smtClean="0">
                <a:solidFill>
                  <a:schemeClr val="tx1"/>
                </a:solidFill>
              </a:rPr>
              <a:t>Pathways to Prosperity</a:t>
            </a:r>
            <a:r>
              <a:rPr lang="en-US" sz="1400" dirty="0" smtClean="0">
                <a:solidFill>
                  <a:schemeClr val="tx1"/>
                </a:solidFill>
              </a:rPr>
              <a:t>, Dr. Bill Symonds, Harvard University</a:t>
            </a:r>
            <a:endParaRPr lang="en-US" sz="1400" dirty="0">
              <a:solidFill>
                <a:schemeClr val="tx1"/>
              </a:solidFill>
            </a:endParaRPr>
          </a:p>
        </p:txBody>
      </p:sp>
    </p:spTree>
    <p:extLst>
      <p:ext uri="{BB962C8B-B14F-4D97-AF65-F5344CB8AC3E}">
        <p14:creationId xmlns:p14="http://schemas.microsoft.com/office/powerpoint/2010/main" val="16067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smtClean="0"/>
              <a:t>Reasons Why Helping Your Child Make Career Decisions is Important</a:t>
            </a:r>
            <a:endParaRPr lang="en-US" sz="3600" dirty="0"/>
          </a:p>
        </p:txBody>
      </p:sp>
      <p:sp>
        <p:nvSpPr>
          <p:cNvPr id="6" name="Content Placeholder 1"/>
          <p:cNvSpPr txBox="1">
            <a:spLocks/>
          </p:cNvSpPr>
          <p:nvPr/>
        </p:nvSpPr>
        <p:spPr>
          <a:xfrm>
            <a:off x="480317" y="3505200"/>
            <a:ext cx="8229600" cy="838200"/>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4000" b="1" dirty="0" smtClean="0">
                <a:solidFill>
                  <a:schemeClr val="bg2">
                    <a:lumMod val="50000"/>
                  </a:schemeClr>
                </a:solidFill>
              </a:rPr>
              <a:t>4. </a:t>
            </a:r>
            <a:r>
              <a:rPr kumimoji="0" lang="en-US" sz="4000" b="1" i="0" u="none" strike="noStrike" kern="1200" cap="none" spc="0" normalizeH="0" baseline="0" noProof="0" dirty="0" smtClean="0">
                <a:ln>
                  <a:noFill/>
                </a:ln>
                <a:solidFill>
                  <a:schemeClr val="bg2">
                    <a:lumMod val="50000"/>
                  </a:schemeClr>
                </a:solidFill>
                <a:effectLst/>
                <a:uLnTx/>
                <a:uFillTx/>
              </a:rPr>
              <a:t>College</a:t>
            </a:r>
            <a:r>
              <a:rPr kumimoji="0" lang="en-US" sz="4000" b="1" i="0" u="none" strike="noStrike" kern="1200" cap="none" spc="0" normalizeH="0" noProof="0" dirty="0" smtClean="0">
                <a:ln>
                  <a:noFill/>
                </a:ln>
                <a:solidFill>
                  <a:schemeClr val="bg2">
                    <a:lumMod val="50000"/>
                  </a:schemeClr>
                </a:solidFill>
                <a:effectLst/>
                <a:uLnTx/>
                <a:uFillTx/>
              </a:rPr>
              <a:t> Costs are on the Rise</a:t>
            </a:r>
            <a:endParaRPr kumimoji="0" lang="en-US" sz="4000" b="1" i="0" u="none" strike="noStrike" kern="1200" cap="none" spc="0" normalizeH="0" baseline="0" noProof="0" dirty="0" smtClean="0">
              <a:ln>
                <a:noFill/>
              </a:ln>
              <a:solidFill>
                <a:schemeClr val="bg2">
                  <a:lumMod val="50000"/>
                </a:schemeClr>
              </a:solidFill>
              <a:effectLst/>
              <a:uLnTx/>
              <a:uFillTx/>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2236" y="3124200"/>
            <a:ext cx="8229600" cy="1642871"/>
          </a:xfrm>
        </p:spPr>
        <p:txBody>
          <a:bodyPr>
            <a:normAutofit lnSpcReduction="10000"/>
          </a:bodyPr>
          <a:lstStyle/>
          <a:p>
            <a:pPr lvl="0">
              <a:buNone/>
            </a:pPr>
            <a:r>
              <a:rPr lang="en-US" sz="2400" dirty="0" smtClean="0"/>
              <a:t>Average cost of attendance</a:t>
            </a:r>
            <a:endParaRPr lang="en-US" sz="2000" dirty="0" smtClean="0"/>
          </a:p>
          <a:p>
            <a:pPr lvl="1"/>
            <a:r>
              <a:rPr lang="en-US" sz="2400" dirty="0" smtClean="0"/>
              <a:t>Net </a:t>
            </a:r>
            <a:r>
              <a:rPr lang="en-US" sz="2400" b="1" dirty="0" smtClean="0"/>
              <a:t>tuition and fees for public colleges </a:t>
            </a:r>
            <a:r>
              <a:rPr lang="en-US" sz="2400" dirty="0" smtClean="0"/>
              <a:t>per year </a:t>
            </a:r>
          </a:p>
          <a:p>
            <a:pPr lvl="2"/>
            <a:r>
              <a:rPr lang="en-US" sz="2200" dirty="0" smtClean="0"/>
              <a:t>US = Almost $4,800 per year</a:t>
            </a:r>
            <a:endParaRPr lang="en-US" sz="1800" dirty="0" smtClean="0"/>
          </a:p>
          <a:p>
            <a:pPr lvl="2"/>
            <a:r>
              <a:rPr lang="en-US" sz="2200" dirty="0" smtClean="0"/>
              <a:t>PA is $9,500!!!!</a:t>
            </a:r>
            <a:endParaRPr lang="en-US" sz="1800" dirty="0" smtClean="0"/>
          </a:p>
        </p:txBody>
      </p:sp>
      <p:sp>
        <p:nvSpPr>
          <p:cNvPr id="3" name="Title 2"/>
          <p:cNvSpPr>
            <a:spLocks noGrp="1"/>
          </p:cNvSpPr>
          <p:nvPr>
            <p:ph type="title"/>
          </p:nvPr>
        </p:nvSpPr>
        <p:spPr/>
        <p:txBody>
          <a:bodyPr>
            <a:normAutofit fontScale="90000"/>
          </a:bodyPr>
          <a:lstStyle/>
          <a:p>
            <a:r>
              <a:rPr lang="en-US" dirty="0" smtClean="0"/>
              <a:t>Expensive Exercise in Career Exploration?</a:t>
            </a:r>
            <a:endParaRPr lang="en-US" dirty="0"/>
          </a:p>
        </p:txBody>
      </p:sp>
      <p:sp>
        <p:nvSpPr>
          <p:cNvPr id="4" name="Rectangle 3"/>
          <p:cNvSpPr/>
          <p:nvPr/>
        </p:nvSpPr>
        <p:spPr>
          <a:xfrm>
            <a:off x="4724400" y="5562600"/>
            <a:ext cx="403860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rPr>
              <a:t>Source: </a:t>
            </a:r>
            <a:r>
              <a:rPr lang="en-US" sz="1400" dirty="0" smtClean="0">
                <a:solidFill>
                  <a:schemeClr val="tx1"/>
                </a:solidFill>
              </a:rPr>
              <a:t>PA Legislative Budget and Finance Committee; National Center for Higher Ed Management Systems</a:t>
            </a:r>
            <a:endParaRPr lang="en-US" sz="1600" dirty="0">
              <a:solidFill>
                <a:schemeClr val="tx1"/>
              </a:solidFill>
            </a:endParaRPr>
          </a:p>
        </p:txBody>
      </p:sp>
      <p:sp>
        <p:nvSpPr>
          <p:cNvPr id="4097" name="Rectangle 1"/>
          <p:cNvSpPr>
            <a:spLocks noChangeArrowheads="1"/>
          </p:cNvSpPr>
          <p:nvPr/>
        </p:nvSpPr>
        <p:spPr bwMode="auto">
          <a:xfrm>
            <a:off x="381000" y="4983216"/>
            <a:ext cx="74676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tabLst/>
            </a:pPr>
            <a:r>
              <a:rPr lang="en-US" sz="2400" dirty="0" smtClean="0">
                <a:ea typeface="Calibri" pitchFamily="34" charset="0"/>
                <a:cs typeface="Times New Roman" pitchFamily="18" charset="0"/>
              </a:rPr>
              <a:t>W</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hen you </a:t>
            </a:r>
            <a:r>
              <a:rPr kumimoji="0" lang="en-US" sz="2400" b="1" i="0" u="none" strike="noStrike" cap="none" normalizeH="0" baseline="0" dirty="0" smtClean="0">
                <a:ln>
                  <a:noFill/>
                </a:ln>
                <a:solidFill>
                  <a:schemeClr val="tx1"/>
                </a:solidFill>
                <a:effectLst/>
                <a:ea typeface="Calibri" pitchFamily="34" charset="0"/>
                <a:cs typeface="Times New Roman" pitchFamily="18" charset="0"/>
              </a:rPr>
              <a:t>add in room and board </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 it is nearing $25,000 per year!</a:t>
            </a:r>
            <a:endParaRPr kumimoji="0" lang="en-US" sz="1800" b="0" i="0" u="none" strike="noStrike" cap="none" normalizeH="0" baseline="0" dirty="0" smtClean="0">
              <a:ln>
                <a:noFill/>
              </a:ln>
              <a:solidFill>
                <a:schemeClr val="tx1"/>
              </a:solidFill>
              <a:effectLst/>
              <a:latin typeface="Arial" pitchFamily="34" charset="0"/>
            </a:endParaRPr>
          </a:p>
        </p:txBody>
      </p:sp>
      <p:sp>
        <p:nvSpPr>
          <p:cNvPr id="7" name="Rectangle 6"/>
          <p:cNvSpPr/>
          <p:nvPr/>
        </p:nvSpPr>
        <p:spPr>
          <a:xfrm>
            <a:off x="613025" y="1981200"/>
            <a:ext cx="7848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rPr>
              <a:t>Cost of tuition is climbing fast. Between 1999 and 2009:</a:t>
            </a:r>
          </a:p>
          <a:p>
            <a:pPr>
              <a:buFont typeface="Arial" pitchFamily="34" charset="0"/>
              <a:buChar char="•"/>
            </a:pPr>
            <a:r>
              <a:rPr lang="en-US" sz="2000" dirty="0" smtClean="0">
                <a:solidFill>
                  <a:schemeClr val="tx1"/>
                </a:solidFill>
              </a:rPr>
              <a:t> PA’s public 2 year community colleges rose 20% - </a:t>
            </a:r>
          </a:p>
          <a:p>
            <a:pPr>
              <a:buFont typeface="Arial" pitchFamily="34" charset="0"/>
              <a:buChar char="•"/>
            </a:pPr>
            <a:r>
              <a:rPr lang="en-US" sz="2000" dirty="0" smtClean="0">
                <a:solidFill>
                  <a:schemeClr val="tx1"/>
                </a:solidFill>
              </a:rPr>
              <a:t> 40% for the public 4 year colleges</a:t>
            </a:r>
            <a:endParaRPr lang="en-US"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ox(in)">
                                      <p:cBhvr>
                                        <p:cTn id="13" dur="500"/>
                                        <p:tgtEl>
                                          <p:spTgt spid="2">
                                            <p:txEl>
                                              <p:pRg st="0" end="0"/>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box(in)">
                                      <p:cBhvr>
                                        <p:cTn id="16" dur="500"/>
                                        <p:tgtEl>
                                          <p:spTgt spid="2">
                                            <p:txEl>
                                              <p:pRg st="1" end="1"/>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box(in)">
                                      <p:cBhvr>
                                        <p:cTn id="19" dur="500"/>
                                        <p:tgtEl>
                                          <p:spTgt spid="2">
                                            <p:txEl>
                                              <p:pRg st="2" end="2"/>
                                            </p:txEl>
                                          </p:spTgt>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ox(i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097"/>
                                        </p:tgtEl>
                                        <p:attrNameLst>
                                          <p:attrName>style.visibility</p:attrName>
                                        </p:attrNameLst>
                                      </p:cBhvr>
                                      <p:to>
                                        <p:strVal val="visible"/>
                                      </p:to>
                                    </p:set>
                                    <p:animEffect transition="in" filter="box(in)">
                                      <p:cBhvr>
                                        <p:cTn id="27" dur="500"/>
                                        <p:tgtEl>
                                          <p:spTgt spid="4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097"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smtClean="0"/>
              <a:t>Reasons Why Helping Your Child Make Career Decisions is Important</a:t>
            </a:r>
            <a:endParaRPr lang="en-US" sz="3600" dirty="0"/>
          </a:p>
        </p:txBody>
      </p:sp>
      <p:sp>
        <p:nvSpPr>
          <p:cNvPr id="7" name="Content Placeholder 1"/>
          <p:cNvSpPr txBox="1">
            <a:spLocks/>
          </p:cNvSpPr>
          <p:nvPr/>
        </p:nvSpPr>
        <p:spPr>
          <a:xfrm>
            <a:off x="838200" y="2992348"/>
            <a:ext cx="7391400" cy="685800"/>
          </a:xfrm>
          <a:prstGeom prst="rect">
            <a:avLst/>
          </a:prstGeom>
        </p:spPr>
        <p:txBody>
          <a:bodyPr vert="horz">
            <a:normAutofit lnSpcReduction="10000"/>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4000" b="1" dirty="0" smtClean="0">
                <a:solidFill>
                  <a:schemeClr val="bg2">
                    <a:lumMod val="50000"/>
                  </a:schemeClr>
                </a:solidFill>
              </a:rPr>
              <a:t>5. Student Loan Debt</a:t>
            </a:r>
            <a:endParaRPr kumimoji="0" lang="en-US" sz="4000" b="1" i="0" u="none" strike="noStrike" kern="1200" cap="none" spc="0" normalizeH="0" baseline="0" noProof="0" dirty="0" smtClean="0">
              <a:ln>
                <a:noFill/>
              </a:ln>
              <a:solidFill>
                <a:schemeClr val="bg2">
                  <a:lumMod val="50000"/>
                </a:schemeClr>
              </a:solidFill>
              <a:effectLst/>
              <a:uLnTx/>
              <a:uFillTx/>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sz="4400" dirty="0" smtClean="0"/>
              <a:t>Who are we?</a:t>
            </a:r>
          </a:p>
          <a:p>
            <a:pPr lvl="1"/>
            <a:r>
              <a:rPr lang="en-US" sz="4400" dirty="0" smtClean="0"/>
              <a:t>Why are we involved</a:t>
            </a:r>
            <a:r>
              <a:rPr lang="en-US" sz="4400" dirty="0"/>
              <a:t>?</a:t>
            </a:r>
            <a:endParaRPr lang="en-US" sz="4400" dirty="0" smtClean="0"/>
          </a:p>
          <a:p>
            <a:pPr lvl="1"/>
            <a:r>
              <a:rPr lang="en-US" sz="4400" dirty="0" smtClean="0"/>
              <a:t>How can we help you replicate this model?</a:t>
            </a:r>
          </a:p>
          <a:p>
            <a:endParaRPr lang="en-US" dirty="0"/>
          </a:p>
        </p:txBody>
      </p:sp>
      <p:sp>
        <p:nvSpPr>
          <p:cNvPr id="3" name="Title 2"/>
          <p:cNvSpPr>
            <a:spLocks noGrp="1"/>
          </p:cNvSpPr>
          <p:nvPr>
            <p:ph type="title"/>
          </p:nvPr>
        </p:nvSpPr>
        <p:spPr/>
        <p:txBody>
          <a:bodyPr/>
          <a:lstStyle/>
          <a:p>
            <a:r>
              <a:rPr lang="en-US" dirty="0" smtClean="0"/>
              <a:t>Our Goals of this Workshop:</a:t>
            </a:r>
            <a:endParaRPr lang="en-US" dirty="0"/>
          </a:p>
        </p:txBody>
      </p:sp>
    </p:spTree>
    <p:extLst>
      <p:ext uri="{BB962C8B-B14F-4D97-AF65-F5344CB8AC3E}">
        <p14:creationId xmlns:p14="http://schemas.microsoft.com/office/powerpoint/2010/main" val="37771221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209800"/>
            <a:ext cx="8229600" cy="838200"/>
          </a:xfrm>
        </p:spPr>
        <p:txBody>
          <a:bodyPr>
            <a:noAutofit/>
          </a:bodyPr>
          <a:lstStyle/>
          <a:p>
            <a:pPr>
              <a:buNone/>
            </a:pPr>
            <a:r>
              <a:rPr lang="en-US" sz="3200" dirty="0" smtClean="0"/>
              <a:t>Most students owe about $20,000 to $25,000 after 4 years of loans</a:t>
            </a:r>
            <a:endParaRPr lang="en-US" sz="3200" dirty="0"/>
          </a:p>
        </p:txBody>
      </p:sp>
      <p:sp>
        <p:nvSpPr>
          <p:cNvPr id="3" name="Title 2"/>
          <p:cNvSpPr>
            <a:spLocks noGrp="1"/>
          </p:cNvSpPr>
          <p:nvPr>
            <p:ph type="title"/>
          </p:nvPr>
        </p:nvSpPr>
        <p:spPr/>
        <p:txBody>
          <a:bodyPr/>
          <a:lstStyle/>
          <a:p>
            <a:r>
              <a:rPr lang="en-US" dirty="0" smtClean="0"/>
              <a:t>Student Loan Debt</a:t>
            </a:r>
            <a:endParaRPr lang="en-US" dirty="0"/>
          </a:p>
        </p:txBody>
      </p:sp>
      <p:sp>
        <p:nvSpPr>
          <p:cNvPr id="4" name="Content Placeholder 1"/>
          <p:cNvSpPr txBox="1">
            <a:spLocks/>
          </p:cNvSpPr>
          <p:nvPr/>
        </p:nvSpPr>
        <p:spPr>
          <a:xfrm>
            <a:off x="533400" y="3809795"/>
            <a:ext cx="8229600" cy="1109472"/>
          </a:xfrm>
          <a:prstGeom prst="rect">
            <a:avLst/>
          </a:prstGeom>
        </p:spPr>
        <p:txBody>
          <a:bodyPr vert="horz">
            <a:normAutofit/>
          </a:bodyPr>
          <a:lstStyle/>
          <a:p>
            <a:pPr marL="365760" indent="-256032">
              <a:spcBef>
                <a:spcPts val="400"/>
              </a:spcBef>
              <a:buClr>
                <a:schemeClr val="accent1"/>
              </a:buClr>
              <a:buSzPct val="68000"/>
            </a:pPr>
            <a:r>
              <a:rPr lang="en-US" sz="3200" dirty="0" smtClean="0"/>
              <a:t>Amount of debt has more than </a:t>
            </a:r>
            <a:r>
              <a:rPr lang="en-US" sz="3200" b="1" dirty="0" smtClean="0">
                <a:solidFill>
                  <a:schemeClr val="accent1">
                    <a:lumMod val="75000"/>
                  </a:schemeClr>
                </a:solidFill>
              </a:rPr>
              <a:t>doubled</a:t>
            </a:r>
            <a:r>
              <a:rPr lang="en-US" sz="3200" dirty="0" smtClean="0"/>
              <a:t> for graduates since 2005</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4"/>
          <p:cNvSpPr/>
          <p:nvPr/>
        </p:nvSpPr>
        <p:spPr>
          <a:xfrm>
            <a:off x="4724400" y="5867400"/>
            <a:ext cx="4038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Source: </a:t>
            </a:r>
            <a:r>
              <a:rPr lang="en-US" sz="1600" dirty="0" smtClean="0">
                <a:solidFill>
                  <a:schemeClr val="tx1"/>
                </a:solidFill>
              </a:rPr>
              <a:t>The </a:t>
            </a:r>
            <a:r>
              <a:rPr lang="en-US" sz="1600" i="1" dirty="0" smtClean="0">
                <a:solidFill>
                  <a:schemeClr val="tx1"/>
                </a:solidFill>
              </a:rPr>
              <a:t>Student Debt Project</a:t>
            </a:r>
            <a:r>
              <a:rPr lang="en-US" sz="1600" dirty="0" smtClean="0">
                <a:solidFill>
                  <a:schemeClr val="tx1"/>
                </a:solidFill>
              </a:rPr>
              <a:t> and the Federal Reserve Bank of NY</a:t>
            </a: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438400"/>
            <a:ext cx="7408333" cy="3450696"/>
          </a:xfrm>
        </p:spPr>
        <p:txBody>
          <a:bodyPr>
            <a:noAutofit/>
          </a:bodyPr>
          <a:lstStyle/>
          <a:p>
            <a:pPr marL="566928" indent="-457200">
              <a:buFont typeface="+mj-lt"/>
              <a:buAutoNum type="arabicPeriod"/>
            </a:pPr>
            <a:r>
              <a:rPr lang="en-US" dirty="0" smtClean="0"/>
              <a:t>Surprising college completion rates</a:t>
            </a:r>
          </a:p>
          <a:p>
            <a:pPr marL="566928" indent="-457200">
              <a:buFont typeface="+mj-lt"/>
              <a:buAutoNum type="arabicPeriod"/>
            </a:pPr>
            <a:endParaRPr lang="en-US" dirty="0" smtClean="0"/>
          </a:p>
          <a:p>
            <a:pPr marL="566928" indent="-457200">
              <a:buFont typeface="+mj-lt"/>
              <a:buAutoNum type="arabicPeriod"/>
            </a:pPr>
            <a:r>
              <a:rPr lang="en-US" dirty="0" smtClean="0"/>
              <a:t>There are other paths to success</a:t>
            </a:r>
          </a:p>
          <a:p>
            <a:pPr marL="566928" indent="-457200">
              <a:buFont typeface="+mj-lt"/>
              <a:buAutoNum type="arabicPeriod"/>
            </a:pPr>
            <a:endParaRPr lang="en-US" dirty="0" smtClean="0"/>
          </a:p>
          <a:p>
            <a:pPr marL="566928" indent="-457200">
              <a:buFont typeface="+mj-lt"/>
              <a:buAutoNum type="arabicPeriod"/>
            </a:pPr>
            <a:r>
              <a:rPr lang="en-US" dirty="0" smtClean="0"/>
              <a:t>Not every job requires a 4 year degree</a:t>
            </a:r>
          </a:p>
          <a:p>
            <a:pPr marL="566928" indent="-457200">
              <a:buFont typeface="+mj-lt"/>
              <a:buAutoNum type="arabicPeriod"/>
            </a:pPr>
            <a:endParaRPr lang="en-US" dirty="0" smtClean="0"/>
          </a:p>
          <a:p>
            <a:pPr marL="566928" indent="-457200">
              <a:buFont typeface="+mj-lt"/>
              <a:buAutoNum type="arabicPeriod"/>
            </a:pPr>
            <a:r>
              <a:rPr lang="en-US" dirty="0" smtClean="0"/>
              <a:t>College costs are on the rise</a:t>
            </a:r>
          </a:p>
          <a:p>
            <a:pPr marL="566928" indent="-457200">
              <a:buFont typeface="+mj-lt"/>
              <a:buAutoNum type="arabicPeriod"/>
            </a:pPr>
            <a:endParaRPr lang="en-US" dirty="0" smtClean="0"/>
          </a:p>
          <a:p>
            <a:pPr marL="566928" indent="-457200">
              <a:buFont typeface="+mj-lt"/>
              <a:buAutoNum type="arabicPeriod"/>
            </a:pPr>
            <a:r>
              <a:rPr lang="en-US" dirty="0" smtClean="0"/>
              <a:t>Student loan debt</a:t>
            </a:r>
          </a:p>
        </p:txBody>
      </p:sp>
      <p:sp>
        <p:nvSpPr>
          <p:cNvPr id="3" name="Title 2"/>
          <p:cNvSpPr>
            <a:spLocks noGrp="1"/>
          </p:cNvSpPr>
          <p:nvPr>
            <p:ph type="title"/>
          </p:nvPr>
        </p:nvSpPr>
        <p:spPr/>
        <p:txBody>
          <a:bodyPr>
            <a:noAutofit/>
          </a:bodyPr>
          <a:lstStyle/>
          <a:p>
            <a:pPr algn="ctr"/>
            <a:r>
              <a:rPr lang="en-US" sz="3600" dirty="0" smtClean="0"/>
              <a:t>Helping Your Child Make </a:t>
            </a:r>
            <a:br>
              <a:rPr lang="en-US" sz="3600" dirty="0" smtClean="0"/>
            </a:br>
            <a:r>
              <a:rPr lang="en-US" sz="3600" dirty="0" smtClean="0"/>
              <a:t>Decisions is Important – In Summary</a:t>
            </a:r>
            <a:endParaRPr lang="en-US" sz="3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04800" y="2514600"/>
            <a:ext cx="8229600" cy="2133600"/>
          </a:xfrm>
        </p:spPr>
        <p:txBody>
          <a:bodyPr>
            <a:normAutofit/>
          </a:bodyPr>
          <a:lstStyle/>
          <a:p>
            <a:r>
              <a:rPr lang="en-US" dirty="0">
                <a:solidFill>
                  <a:schemeClr val="tx1"/>
                </a:solidFill>
              </a:rPr>
              <a:t>Labor Market Information – where are the jobs?</a:t>
            </a:r>
            <a:r>
              <a:rPr lang="en-US" dirty="0"/>
              <a:t/>
            </a:r>
            <a:br>
              <a:rPr lang="en-US" dirty="0"/>
            </a:br>
            <a:endParaRPr lang="en-US" dirty="0"/>
          </a:p>
        </p:txBody>
      </p:sp>
    </p:spTree>
    <p:extLst>
      <p:ext uri="{BB962C8B-B14F-4D97-AF65-F5344CB8AC3E}">
        <p14:creationId xmlns:p14="http://schemas.microsoft.com/office/powerpoint/2010/main" val="38373047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The Need for Technical and Technologically </a:t>
            </a:r>
            <a:r>
              <a:rPr lang="en-US" sz="2800" dirty="0"/>
              <a:t>T</a:t>
            </a:r>
            <a:r>
              <a:rPr lang="en-US" sz="2800" dirty="0" smtClean="0"/>
              <a:t>rained workers</a:t>
            </a:r>
            <a:endParaRPr lang="en-US" sz="2800" dirty="0"/>
          </a:p>
        </p:txBody>
      </p:sp>
      <p:sp>
        <p:nvSpPr>
          <p:cNvPr id="3" name="Content Placeholder 2"/>
          <p:cNvSpPr>
            <a:spLocks noGrp="1"/>
          </p:cNvSpPr>
          <p:nvPr>
            <p:ph sz="quarter" idx="13"/>
          </p:nvPr>
        </p:nvSpPr>
        <p:spPr>
          <a:xfrm>
            <a:off x="676654" y="1905000"/>
            <a:ext cx="4504945" cy="4221480"/>
          </a:xfrm>
        </p:spPr>
        <p:txBody>
          <a:bodyPr>
            <a:normAutofit/>
          </a:bodyPr>
          <a:lstStyle/>
          <a:p>
            <a:r>
              <a:rPr lang="en-US" sz="2000" dirty="0" smtClean="0"/>
              <a:t>Career Opportunities abound with </a:t>
            </a:r>
            <a:r>
              <a:rPr lang="en-US" sz="2000" b="1" dirty="0" smtClean="0"/>
              <a:t>high-skill education  </a:t>
            </a:r>
          </a:p>
          <a:p>
            <a:pPr lvl="1"/>
            <a:r>
              <a:rPr lang="en-US" sz="2000" dirty="0" smtClean="0"/>
              <a:t>3 out of 4 jobs now require a technical or technological skill – post secondary education is giving students the hands-on experience they need to get good jobs.</a:t>
            </a:r>
          </a:p>
          <a:p>
            <a:pPr marL="109728" indent="0">
              <a:buNone/>
            </a:pPr>
            <a:endParaRPr lang="en-US" sz="2000" dirty="0" smtClean="0"/>
          </a:p>
          <a:p>
            <a:r>
              <a:rPr lang="en-US" sz="2000" b="1" dirty="0" smtClean="0"/>
              <a:t>High-Skill Education </a:t>
            </a:r>
            <a:r>
              <a:rPr lang="en-US" sz="2000" dirty="0" smtClean="0"/>
              <a:t>– provides training in specialized career fields in 2 years or less so students can enter the job market sooner. </a:t>
            </a:r>
          </a:p>
          <a:p>
            <a:endParaRPr lang="en-US" dirty="0"/>
          </a:p>
        </p:txBody>
      </p:sp>
      <p:sp>
        <p:nvSpPr>
          <p:cNvPr id="7" name="Content Placeholder 6"/>
          <p:cNvSpPr>
            <a:spLocks noGrp="1"/>
          </p:cNvSpPr>
          <p:nvPr>
            <p:ph sz="quarter" idx="14"/>
          </p:nvPr>
        </p:nvSpPr>
        <p:spPr/>
        <p:txBody>
          <a:bodyPr/>
          <a:lstStyle/>
          <a:p>
            <a:endParaRPr lang="en-US"/>
          </a:p>
        </p:txBody>
      </p:sp>
      <p:pic>
        <p:nvPicPr>
          <p:cNvPr id="1027" name="Picture 3" descr="C:\Users\ssnelick\AppData\Local\Microsoft\Windows\Temporary Internet Files\Content.IE5\F5ZZVNA0\MC90029494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2971800"/>
            <a:ext cx="3096248" cy="297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694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There are not enough qualified candidates to fill the increased number of skilled jobs created in the next 8 years.</a:t>
            </a:r>
          </a:p>
          <a:p>
            <a:endParaRPr lang="en-US" dirty="0"/>
          </a:p>
          <a:p>
            <a:r>
              <a:rPr lang="en-US" dirty="0" smtClean="0"/>
              <a:t>According to the Bureau of Labor Statistics, the fastest growing occupations are projected to be in computer technology and health care fields.  In addition, one of the highest growth rates is expected to occur among jobs for technicians and technological support occupations.  </a:t>
            </a:r>
            <a:endParaRPr lang="en-US" dirty="0"/>
          </a:p>
        </p:txBody>
      </p:sp>
      <p:sp>
        <p:nvSpPr>
          <p:cNvPr id="2" name="Title 1"/>
          <p:cNvSpPr>
            <a:spLocks noGrp="1"/>
          </p:cNvSpPr>
          <p:nvPr>
            <p:ph type="title"/>
          </p:nvPr>
        </p:nvSpPr>
        <p:spPr/>
        <p:txBody>
          <a:bodyPr/>
          <a:lstStyle/>
          <a:p>
            <a:r>
              <a:rPr lang="en-US" dirty="0" smtClean="0"/>
              <a:t>Experts Agree on a Skills Gap</a:t>
            </a:r>
            <a:endParaRPr lang="en-US" dirty="0"/>
          </a:p>
        </p:txBody>
      </p:sp>
    </p:spTree>
    <p:extLst>
      <p:ext uri="{BB962C8B-B14F-4D97-AF65-F5344CB8AC3E}">
        <p14:creationId xmlns:p14="http://schemas.microsoft.com/office/powerpoint/2010/main" val="1899868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755499"/>
          </a:xfrm>
        </p:spPr>
        <p:txBody>
          <a:bodyPr>
            <a:normAutofit/>
          </a:bodyPr>
          <a:lstStyle/>
          <a:p>
            <a:r>
              <a:rPr lang="en-US" dirty="0" smtClean="0"/>
              <a:t>What about the skill gap?</a:t>
            </a:r>
            <a:endParaRPr lang="en-US" dirty="0"/>
          </a:p>
        </p:txBody>
      </p:sp>
      <p:sp>
        <p:nvSpPr>
          <p:cNvPr id="3" name="Content Placeholder 2"/>
          <p:cNvSpPr>
            <a:spLocks noGrp="1"/>
          </p:cNvSpPr>
          <p:nvPr>
            <p:ph idx="1"/>
          </p:nvPr>
        </p:nvSpPr>
        <p:spPr>
          <a:xfrm>
            <a:off x="457200" y="2172749"/>
            <a:ext cx="8229600" cy="3528356"/>
          </a:xfrm>
        </p:spPr>
        <p:txBody>
          <a:bodyPr>
            <a:normAutofit/>
          </a:bodyPr>
          <a:lstStyle/>
          <a:p>
            <a:endParaRPr lang="en-US" sz="4000" dirty="0" smtClean="0"/>
          </a:p>
          <a:p>
            <a:endParaRPr lang="en-US" sz="4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177" y="1510233"/>
            <a:ext cx="7692704" cy="442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93833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562600"/>
          </a:xfrm>
        </p:spPr>
        <p:txBody>
          <a:bodyPr/>
          <a:lstStyle/>
          <a:p>
            <a:r>
              <a:rPr lang="en-US" sz="1800" dirty="0" smtClean="0"/>
              <a:t>Occupations with the highest percent change of employment between 2010-2020 – http://www.bls.gov/ooh/fastest-growing.htm</a:t>
            </a:r>
            <a:endParaRPr lang="en-US" sz="1400" dirty="0"/>
          </a:p>
        </p:txBody>
      </p:sp>
      <p:sp>
        <p:nvSpPr>
          <p:cNvPr id="3" name="Title 2"/>
          <p:cNvSpPr>
            <a:spLocks noGrp="1"/>
          </p:cNvSpPr>
          <p:nvPr>
            <p:ph type="title"/>
          </p:nvPr>
        </p:nvSpPr>
        <p:spPr>
          <a:xfrm>
            <a:off x="381000" y="152400"/>
            <a:ext cx="8229600" cy="1143000"/>
          </a:xfrm>
        </p:spPr>
        <p:txBody>
          <a:bodyPr/>
          <a:lstStyle/>
          <a:p>
            <a:r>
              <a:rPr lang="en-US" dirty="0" smtClean="0"/>
              <a:t>Let’s take at look at the U.S	</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1088705676"/>
              </p:ext>
            </p:extLst>
          </p:nvPr>
        </p:nvGraphicFramePr>
        <p:xfrm>
          <a:off x="533400" y="1905002"/>
          <a:ext cx="7696204" cy="4393311"/>
        </p:xfrm>
        <a:graphic>
          <a:graphicData uri="http://schemas.openxmlformats.org/drawingml/2006/table">
            <a:tbl>
              <a:tblPr firstRow="1" bandRow="1">
                <a:tableStyleId>{5C22544A-7EE6-4342-B048-85BDC9FD1C3A}</a:tableStyleId>
              </a:tblPr>
              <a:tblGrid>
                <a:gridCol w="2462788"/>
                <a:gridCol w="1693164"/>
                <a:gridCol w="1924050"/>
                <a:gridCol w="1616202"/>
              </a:tblGrid>
              <a:tr h="387519">
                <a:tc>
                  <a:txBody>
                    <a:bodyPr/>
                    <a:lstStyle/>
                    <a:p>
                      <a:r>
                        <a:rPr lang="en-US" sz="1050" dirty="0" smtClean="0"/>
                        <a:t>Occupation</a:t>
                      </a:r>
                      <a:endParaRPr lang="en-US" sz="1050" dirty="0"/>
                    </a:p>
                  </a:txBody>
                  <a:tcPr/>
                </a:tc>
                <a:tc>
                  <a:txBody>
                    <a:bodyPr/>
                    <a:lstStyle/>
                    <a:p>
                      <a:r>
                        <a:rPr lang="en-US" sz="1050" dirty="0" smtClean="0"/>
                        <a:t>Growth Rate, 2010-20</a:t>
                      </a:r>
                      <a:endParaRPr lang="en-US" sz="1050" dirty="0"/>
                    </a:p>
                  </a:txBody>
                  <a:tcPr/>
                </a:tc>
                <a:tc>
                  <a:txBody>
                    <a:bodyPr/>
                    <a:lstStyle/>
                    <a:p>
                      <a:r>
                        <a:rPr lang="en-US" sz="1050" dirty="0" smtClean="0"/>
                        <a:t>2012 Median Pay</a:t>
                      </a:r>
                      <a:endParaRPr lang="en-US" sz="1050" dirty="0"/>
                    </a:p>
                  </a:txBody>
                  <a:tcPr/>
                </a:tc>
                <a:tc>
                  <a:txBody>
                    <a:bodyPr/>
                    <a:lstStyle/>
                    <a:p>
                      <a:r>
                        <a:rPr lang="en-US" sz="1050" dirty="0" smtClean="0"/>
                        <a:t>Education Required</a:t>
                      </a:r>
                      <a:endParaRPr lang="en-US" sz="1050" dirty="0"/>
                    </a:p>
                  </a:txBody>
                  <a:tcPr/>
                </a:tc>
              </a:tr>
              <a:tr h="377186">
                <a:tc>
                  <a:txBody>
                    <a:bodyPr/>
                    <a:lstStyle/>
                    <a:p>
                      <a:r>
                        <a:rPr lang="en-US" sz="1050" dirty="0" smtClean="0"/>
                        <a:t>Physical Therapists</a:t>
                      </a:r>
                      <a:endParaRPr lang="en-US" sz="1050" dirty="0"/>
                    </a:p>
                  </a:txBody>
                  <a:tcPr/>
                </a:tc>
                <a:tc>
                  <a:txBody>
                    <a:bodyPr/>
                    <a:lstStyle/>
                    <a:p>
                      <a:r>
                        <a:rPr lang="en-US" sz="1050" dirty="0" smtClean="0"/>
                        <a:t>39%</a:t>
                      </a:r>
                      <a:endParaRPr lang="en-US" sz="1050" dirty="0"/>
                    </a:p>
                  </a:txBody>
                  <a:tcPr/>
                </a:tc>
                <a:tc>
                  <a:txBody>
                    <a:bodyPr/>
                    <a:lstStyle/>
                    <a:p>
                      <a:r>
                        <a:rPr lang="en-US" sz="1050" dirty="0" smtClean="0"/>
                        <a:t>$76,310</a:t>
                      </a:r>
                      <a:endParaRPr lang="en-US" sz="1050" dirty="0"/>
                    </a:p>
                  </a:txBody>
                  <a:tcPr/>
                </a:tc>
                <a:tc>
                  <a:txBody>
                    <a:bodyPr/>
                    <a:lstStyle/>
                    <a:p>
                      <a:r>
                        <a:rPr lang="en-US" sz="1050" dirty="0" smtClean="0"/>
                        <a:t>Doctoral or Professional degree</a:t>
                      </a:r>
                      <a:endParaRPr lang="en-US" sz="1050" dirty="0"/>
                    </a:p>
                  </a:txBody>
                  <a:tcPr/>
                </a:tc>
              </a:tr>
              <a:tr h="377186">
                <a:tc>
                  <a:txBody>
                    <a:bodyPr/>
                    <a:lstStyle/>
                    <a:p>
                      <a:r>
                        <a:rPr lang="en-US" sz="1050" dirty="0" smtClean="0"/>
                        <a:t>Marriage</a:t>
                      </a:r>
                      <a:r>
                        <a:rPr lang="en-US" sz="1050" baseline="0" dirty="0" smtClean="0"/>
                        <a:t> and Family Therapists</a:t>
                      </a:r>
                      <a:endParaRPr lang="en-US" sz="1050" dirty="0"/>
                    </a:p>
                  </a:txBody>
                  <a:tcPr/>
                </a:tc>
                <a:tc>
                  <a:txBody>
                    <a:bodyPr/>
                    <a:lstStyle/>
                    <a:p>
                      <a:r>
                        <a:rPr lang="en-US" sz="1050" dirty="0" smtClean="0"/>
                        <a:t>41%</a:t>
                      </a:r>
                      <a:endParaRPr lang="en-US" sz="1050" dirty="0"/>
                    </a:p>
                  </a:txBody>
                  <a:tcPr/>
                </a:tc>
                <a:tc>
                  <a:txBody>
                    <a:bodyPr/>
                    <a:lstStyle/>
                    <a:p>
                      <a:r>
                        <a:rPr lang="en-US" sz="1050" dirty="0" smtClean="0"/>
                        <a:t>$45,720</a:t>
                      </a:r>
                      <a:endParaRPr lang="en-US" sz="1050" dirty="0"/>
                    </a:p>
                  </a:txBody>
                  <a:tcPr/>
                </a:tc>
                <a:tc>
                  <a:txBody>
                    <a:bodyPr/>
                    <a:lstStyle/>
                    <a:p>
                      <a:r>
                        <a:rPr lang="en-US" sz="1050" dirty="0" smtClean="0"/>
                        <a:t>Master’s Degree</a:t>
                      </a:r>
                      <a:endParaRPr lang="en-US" sz="1050" dirty="0"/>
                    </a:p>
                  </a:txBody>
                  <a:tcPr/>
                </a:tc>
              </a:tr>
              <a:tr h="377186">
                <a:tc>
                  <a:txBody>
                    <a:bodyPr/>
                    <a:lstStyle/>
                    <a:p>
                      <a:r>
                        <a:rPr lang="en-US" sz="1050" dirty="0" smtClean="0"/>
                        <a:t>Biomedical Engineers</a:t>
                      </a:r>
                      <a:endParaRPr lang="en-US" sz="1050" dirty="0"/>
                    </a:p>
                  </a:txBody>
                  <a:tcPr/>
                </a:tc>
                <a:tc>
                  <a:txBody>
                    <a:bodyPr/>
                    <a:lstStyle/>
                    <a:p>
                      <a:r>
                        <a:rPr lang="en-US" sz="1050" dirty="0" smtClean="0"/>
                        <a:t>62%</a:t>
                      </a:r>
                      <a:endParaRPr lang="en-US" sz="1050" dirty="0"/>
                    </a:p>
                  </a:txBody>
                  <a:tcPr/>
                </a:tc>
                <a:tc>
                  <a:txBody>
                    <a:bodyPr/>
                    <a:lstStyle/>
                    <a:p>
                      <a:r>
                        <a:rPr lang="en-US" sz="1050" dirty="0" smtClean="0"/>
                        <a:t>$81,540</a:t>
                      </a:r>
                      <a:endParaRPr lang="en-US" sz="1050" dirty="0"/>
                    </a:p>
                  </a:txBody>
                  <a:tcPr/>
                </a:tc>
                <a:tc>
                  <a:txBody>
                    <a:bodyPr/>
                    <a:lstStyle/>
                    <a:p>
                      <a:r>
                        <a:rPr lang="en-US" sz="1050" dirty="0" smtClean="0"/>
                        <a:t>Bachelor’s Degree</a:t>
                      </a:r>
                      <a:endParaRPr lang="en-US" sz="1050" dirty="0"/>
                    </a:p>
                  </a:txBody>
                  <a:tcPr/>
                </a:tc>
              </a:tr>
              <a:tr h="377186">
                <a:tc>
                  <a:txBody>
                    <a:bodyPr/>
                    <a:lstStyle/>
                    <a:p>
                      <a:r>
                        <a:rPr lang="en-US" sz="1050" dirty="0" smtClean="0"/>
                        <a:t>Meeting, Convention and Event Planners</a:t>
                      </a:r>
                      <a:endParaRPr lang="en-US" sz="1050" dirty="0"/>
                    </a:p>
                  </a:txBody>
                  <a:tcPr/>
                </a:tc>
                <a:tc>
                  <a:txBody>
                    <a:bodyPr/>
                    <a:lstStyle/>
                    <a:p>
                      <a:r>
                        <a:rPr lang="en-US" sz="1050" dirty="0" smtClean="0"/>
                        <a:t>44%</a:t>
                      </a:r>
                      <a:endParaRPr lang="en-US" sz="1050" dirty="0"/>
                    </a:p>
                  </a:txBody>
                  <a:tcPr/>
                </a:tc>
                <a:tc>
                  <a:txBody>
                    <a:bodyPr/>
                    <a:lstStyle/>
                    <a:p>
                      <a:r>
                        <a:rPr lang="en-US" sz="1050" dirty="0" smtClean="0"/>
                        <a:t>$45,260</a:t>
                      </a:r>
                      <a:endParaRPr lang="en-US" sz="1050" dirty="0"/>
                    </a:p>
                  </a:txBody>
                  <a:tcPr/>
                </a:tc>
                <a:tc>
                  <a:txBody>
                    <a:bodyPr/>
                    <a:lstStyle/>
                    <a:p>
                      <a:r>
                        <a:rPr lang="en-US" sz="1050" dirty="0" smtClean="0"/>
                        <a:t>Bachelor’s Degree</a:t>
                      </a:r>
                      <a:endParaRPr lang="en-US" sz="1050" dirty="0"/>
                    </a:p>
                  </a:txBody>
                  <a:tcPr/>
                </a:tc>
              </a:tr>
              <a:tr h="377186">
                <a:tc>
                  <a:txBody>
                    <a:bodyPr/>
                    <a:lstStyle/>
                    <a:p>
                      <a:r>
                        <a:rPr lang="en-US" sz="1050" dirty="0" smtClean="0"/>
                        <a:t>Interpreters</a:t>
                      </a:r>
                      <a:r>
                        <a:rPr lang="en-US" sz="1050" baseline="0" dirty="0" smtClean="0"/>
                        <a:t> and Translators</a:t>
                      </a:r>
                      <a:endParaRPr lang="en-US" sz="1050" dirty="0"/>
                    </a:p>
                  </a:txBody>
                  <a:tcPr/>
                </a:tc>
                <a:tc>
                  <a:txBody>
                    <a:bodyPr/>
                    <a:lstStyle/>
                    <a:p>
                      <a:r>
                        <a:rPr lang="en-US" sz="1050" dirty="0" smtClean="0"/>
                        <a:t>42%</a:t>
                      </a:r>
                    </a:p>
                  </a:txBody>
                  <a:tcPr/>
                </a:tc>
                <a:tc>
                  <a:txBody>
                    <a:bodyPr/>
                    <a:lstStyle/>
                    <a:p>
                      <a:r>
                        <a:rPr lang="en-US" sz="1050" dirty="0" smtClean="0"/>
                        <a:t>$43,300</a:t>
                      </a:r>
                      <a:endParaRPr lang="en-US" sz="1050" dirty="0"/>
                    </a:p>
                  </a:txBody>
                  <a:tcPr/>
                </a:tc>
                <a:tc>
                  <a:txBody>
                    <a:bodyPr/>
                    <a:lstStyle/>
                    <a:p>
                      <a:r>
                        <a:rPr lang="en-US" sz="1050" dirty="0" smtClean="0"/>
                        <a:t>Bachelor’s Degree</a:t>
                      </a:r>
                      <a:endParaRPr lang="en-US" sz="1050" dirty="0"/>
                    </a:p>
                  </a:txBody>
                  <a:tcPr/>
                </a:tc>
              </a:tr>
              <a:tr h="418522">
                <a:tc>
                  <a:txBody>
                    <a:bodyPr/>
                    <a:lstStyle/>
                    <a:p>
                      <a:r>
                        <a:rPr lang="en-US" sz="1050" dirty="0" smtClean="0"/>
                        <a:t>Market Research Analysts</a:t>
                      </a:r>
                      <a:r>
                        <a:rPr lang="en-US" sz="1050" baseline="0" dirty="0" smtClean="0"/>
                        <a:t> and Marketing Specialists</a:t>
                      </a:r>
                      <a:endParaRPr lang="en-US" sz="1050" dirty="0"/>
                    </a:p>
                  </a:txBody>
                  <a:tcPr/>
                </a:tc>
                <a:tc>
                  <a:txBody>
                    <a:bodyPr/>
                    <a:lstStyle/>
                    <a:p>
                      <a:r>
                        <a:rPr lang="en-US" sz="1050" dirty="0" smtClean="0"/>
                        <a:t>41%</a:t>
                      </a:r>
                      <a:endParaRPr lang="en-US" sz="1050" dirty="0"/>
                    </a:p>
                  </a:txBody>
                  <a:tcPr/>
                </a:tc>
                <a:tc>
                  <a:txBody>
                    <a:bodyPr/>
                    <a:lstStyle/>
                    <a:p>
                      <a:r>
                        <a:rPr lang="en-US" sz="1050" dirty="0" smtClean="0"/>
                        <a:t>$60,570</a:t>
                      </a:r>
                      <a:endParaRPr lang="en-US" sz="1050" dirty="0"/>
                    </a:p>
                  </a:txBody>
                  <a:tcPr/>
                </a:tc>
                <a:tc>
                  <a:txBody>
                    <a:bodyPr/>
                    <a:lstStyle/>
                    <a:p>
                      <a:r>
                        <a:rPr lang="en-US" sz="1050" dirty="0" smtClean="0"/>
                        <a:t>Bachelor’s Degree</a:t>
                      </a:r>
                      <a:endParaRPr lang="en-US" sz="1050" dirty="0"/>
                    </a:p>
                  </a:txBody>
                  <a:tcPr/>
                </a:tc>
              </a:tr>
              <a:tr h="418522">
                <a:tc>
                  <a:txBody>
                    <a:bodyPr/>
                    <a:lstStyle/>
                    <a:p>
                      <a:r>
                        <a:rPr lang="en-US" sz="1050" dirty="0" smtClean="0"/>
                        <a:t>Veterinary Technologists and Technicians</a:t>
                      </a:r>
                      <a:endParaRPr lang="en-US" sz="1050" dirty="0"/>
                    </a:p>
                  </a:txBody>
                  <a:tcPr/>
                </a:tc>
                <a:tc>
                  <a:txBody>
                    <a:bodyPr/>
                    <a:lstStyle/>
                    <a:p>
                      <a:r>
                        <a:rPr lang="en-US" sz="1050" dirty="0" smtClean="0"/>
                        <a:t>52%</a:t>
                      </a:r>
                      <a:endParaRPr lang="en-US" sz="1050" dirty="0"/>
                    </a:p>
                  </a:txBody>
                  <a:tcPr/>
                </a:tc>
                <a:tc>
                  <a:txBody>
                    <a:bodyPr/>
                    <a:lstStyle/>
                    <a:p>
                      <a:r>
                        <a:rPr lang="en-US" sz="1050" dirty="0" smtClean="0"/>
                        <a:t>$29,710</a:t>
                      </a:r>
                      <a:endParaRPr lang="en-US" sz="1050" dirty="0"/>
                    </a:p>
                  </a:txBody>
                  <a:tcPr/>
                </a:tc>
                <a:tc>
                  <a:txBody>
                    <a:bodyPr/>
                    <a:lstStyle/>
                    <a:p>
                      <a:r>
                        <a:rPr lang="en-US" sz="1050" dirty="0" smtClean="0"/>
                        <a:t>Associate’s Degree</a:t>
                      </a:r>
                      <a:endParaRPr lang="en-US" sz="1050" dirty="0"/>
                    </a:p>
                  </a:txBody>
                  <a:tcPr/>
                </a:tc>
              </a:tr>
              <a:tr h="377186">
                <a:tc>
                  <a:txBody>
                    <a:bodyPr/>
                    <a:lstStyle/>
                    <a:p>
                      <a:r>
                        <a:rPr lang="en-US" sz="1050" dirty="0" smtClean="0"/>
                        <a:t>Physical</a:t>
                      </a:r>
                      <a:r>
                        <a:rPr lang="en-US" sz="1050" baseline="0" dirty="0" smtClean="0"/>
                        <a:t> Therapist Assistants</a:t>
                      </a:r>
                      <a:endParaRPr lang="en-US" sz="1050" dirty="0"/>
                    </a:p>
                  </a:txBody>
                  <a:tcPr/>
                </a:tc>
                <a:tc>
                  <a:txBody>
                    <a:bodyPr/>
                    <a:lstStyle/>
                    <a:p>
                      <a:r>
                        <a:rPr lang="en-US" sz="1050" smtClean="0"/>
                        <a:t>46%</a:t>
                      </a:r>
                      <a:endParaRPr lang="en-US" sz="1050" dirty="0"/>
                    </a:p>
                  </a:txBody>
                  <a:tcPr/>
                </a:tc>
                <a:tc>
                  <a:txBody>
                    <a:bodyPr/>
                    <a:lstStyle/>
                    <a:p>
                      <a:r>
                        <a:rPr lang="en-US" sz="1050" smtClean="0"/>
                        <a:t>$49,690</a:t>
                      </a:r>
                      <a:endParaRPr lang="en-US" sz="1050" dirty="0"/>
                    </a:p>
                  </a:txBody>
                  <a:tcPr/>
                </a:tc>
                <a:tc>
                  <a:txBody>
                    <a:bodyPr/>
                    <a:lstStyle/>
                    <a:p>
                      <a:r>
                        <a:rPr lang="en-US" sz="1050" dirty="0" smtClean="0"/>
                        <a:t>Associate’s Degree</a:t>
                      </a:r>
                      <a:r>
                        <a:rPr lang="en-US" sz="1050" baseline="0" dirty="0" smtClean="0"/>
                        <a:t> (most states) </a:t>
                      </a:r>
                      <a:endParaRPr lang="en-US" sz="1050" dirty="0"/>
                    </a:p>
                  </a:txBody>
                  <a:tcPr/>
                </a:tc>
              </a:tr>
              <a:tr h="418522">
                <a:tc>
                  <a:txBody>
                    <a:bodyPr/>
                    <a:lstStyle/>
                    <a:p>
                      <a:r>
                        <a:rPr lang="en-US" sz="1050" dirty="0" smtClean="0"/>
                        <a:t>Occupational</a:t>
                      </a:r>
                      <a:r>
                        <a:rPr lang="en-US" sz="1050" baseline="0" dirty="0" smtClean="0"/>
                        <a:t> Therapy Assistants</a:t>
                      </a:r>
                      <a:endParaRPr lang="en-US" sz="1050" dirty="0"/>
                    </a:p>
                  </a:txBody>
                  <a:tcPr/>
                </a:tc>
                <a:tc>
                  <a:txBody>
                    <a:bodyPr/>
                    <a:lstStyle/>
                    <a:p>
                      <a:r>
                        <a:rPr lang="en-US" sz="1050" dirty="0" smtClean="0"/>
                        <a:t>43%</a:t>
                      </a:r>
                      <a:endParaRPr lang="en-US" sz="1050" dirty="0"/>
                    </a:p>
                  </a:txBody>
                  <a:tcPr/>
                </a:tc>
                <a:tc>
                  <a:txBody>
                    <a:bodyPr/>
                    <a:lstStyle/>
                    <a:p>
                      <a:r>
                        <a:rPr lang="en-US" sz="1050" dirty="0" smtClean="0"/>
                        <a:t>$51,010</a:t>
                      </a:r>
                      <a:endParaRPr lang="en-US" sz="1050" dirty="0"/>
                    </a:p>
                  </a:txBody>
                  <a:tcPr/>
                </a:tc>
                <a:tc>
                  <a:txBody>
                    <a:bodyPr/>
                    <a:lstStyle/>
                    <a:p>
                      <a:r>
                        <a:rPr lang="en-US" sz="1050" dirty="0" smtClean="0"/>
                        <a:t>Associates’ Degree</a:t>
                      </a:r>
                      <a:r>
                        <a:rPr lang="en-US" sz="1050" baseline="0" dirty="0" smtClean="0"/>
                        <a:t> (plus license in most states)</a:t>
                      </a:r>
                      <a:endParaRPr lang="en-US" sz="1050" dirty="0"/>
                    </a:p>
                  </a:txBody>
                  <a:tcPr/>
                </a:tc>
              </a:tr>
              <a:tr h="418522">
                <a:tc>
                  <a:txBody>
                    <a:bodyPr/>
                    <a:lstStyle/>
                    <a:p>
                      <a:r>
                        <a:rPr lang="en-US" sz="1050" dirty="0" smtClean="0"/>
                        <a:t>Helpers – </a:t>
                      </a:r>
                      <a:r>
                        <a:rPr lang="en-US" sz="1050" dirty="0" err="1" smtClean="0"/>
                        <a:t>Pipelayers</a:t>
                      </a:r>
                      <a:r>
                        <a:rPr lang="en-US" sz="1050" dirty="0" smtClean="0"/>
                        <a:t>,</a:t>
                      </a:r>
                      <a:r>
                        <a:rPr lang="en-US" sz="1050" baseline="0" dirty="0" smtClean="0"/>
                        <a:t> Plumbers, Pipefitters and Steamfitters</a:t>
                      </a:r>
                      <a:endParaRPr lang="en-US" sz="1050" dirty="0"/>
                    </a:p>
                  </a:txBody>
                  <a:tcPr/>
                </a:tc>
                <a:tc>
                  <a:txBody>
                    <a:bodyPr/>
                    <a:lstStyle/>
                    <a:p>
                      <a:r>
                        <a:rPr lang="en-US" sz="1050" dirty="0" smtClean="0"/>
                        <a:t>45%</a:t>
                      </a:r>
                      <a:endParaRPr lang="en-US" sz="1050" dirty="0"/>
                    </a:p>
                  </a:txBody>
                  <a:tcPr/>
                </a:tc>
                <a:tc>
                  <a:txBody>
                    <a:bodyPr/>
                    <a:lstStyle/>
                    <a:p>
                      <a:r>
                        <a:rPr lang="en-US" sz="1050" dirty="0" smtClean="0"/>
                        <a:t>$26,740</a:t>
                      </a:r>
                      <a:endParaRPr lang="en-US" sz="1050" dirty="0"/>
                    </a:p>
                  </a:txBody>
                  <a:tcPr/>
                </a:tc>
                <a:tc>
                  <a:txBody>
                    <a:bodyPr/>
                    <a:lstStyle/>
                    <a:p>
                      <a:r>
                        <a:rPr lang="en-US" sz="1050" dirty="0" smtClean="0"/>
                        <a:t>Short-term OJT</a:t>
                      </a:r>
                      <a:endParaRPr lang="en-US" sz="1050" dirty="0"/>
                    </a:p>
                  </a:txBody>
                  <a:tcPr/>
                </a:tc>
              </a:tr>
            </a:tbl>
          </a:graphicData>
        </a:graphic>
      </p:graphicFrame>
    </p:spTree>
    <p:extLst>
      <p:ext uri="{BB962C8B-B14F-4D97-AF65-F5344CB8AC3E}">
        <p14:creationId xmlns:p14="http://schemas.microsoft.com/office/powerpoint/2010/main" val="15935409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562600"/>
          </a:xfrm>
        </p:spPr>
        <p:txBody>
          <a:bodyPr/>
          <a:lstStyle/>
          <a:p>
            <a:r>
              <a:rPr lang="en-US" sz="1800" dirty="0" smtClean="0"/>
              <a:t>Occupations with the highest percent change of employment between 2010-2020.</a:t>
            </a:r>
          </a:p>
          <a:p>
            <a:r>
              <a:rPr lang="en-US" sz="1400" dirty="0" smtClean="0"/>
              <a:t>http</a:t>
            </a:r>
            <a:r>
              <a:rPr lang="en-US" sz="1400" dirty="0"/>
              <a:t>://www.bls.gov/ooh/fastest-growing.htm</a:t>
            </a:r>
          </a:p>
        </p:txBody>
      </p:sp>
      <p:sp>
        <p:nvSpPr>
          <p:cNvPr id="3" name="Title 2"/>
          <p:cNvSpPr>
            <a:spLocks noGrp="1"/>
          </p:cNvSpPr>
          <p:nvPr>
            <p:ph type="title"/>
          </p:nvPr>
        </p:nvSpPr>
        <p:spPr>
          <a:xfrm>
            <a:off x="381000" y="152400"/>
            <a:ext cx="8229600" cy="914400"/>
          </a:xfrm>
        </p:spPr>
        <p:txBody>
          <a:bodyPr/>
          <a:lstStyle/>
          <a:p>
            <a:r>
              <a:rPr lang="en-US" dirty="0" smtClean="0"/>
              <a:t>Let’s take at look at the U.S	</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1262085790"/>
              </p:ext>
            </p:extLst>
          </p:nvPr>
        </p:nvGraphicFramePr>
        <p:xfrm>
          <a:off x="533400" y="1828800"/>
          <a:ext cx="8229600" cy="4401540"/>
        </p:xfrm>
        <a:graphic>
          <a:graphicData uri="http://schemas.openxmlformats.org/drawingml/2006/table">
            <a:tbl>
              <a:tblPr firstRow="1" bandRow="1">
                <a:tableStyleId>{5C22544A-7EE6-4342-B048-85BDC9FD1C3A}</a:tableStyleId>
              </a:tblPr>
              <a:tblGrid>
                <a:gridCol w="2462788"/>
                <a:gridCol w="1693164"/>
                <a:gridCol w="1924050"/>
                <a:gridCol w="2149598"/>
              </a:tblGrid>
              <a:tr h="387519">
                <a:tc>
                  <a:txBody>
                    <a:bodyPr/>
                    <a:lstStyle/>
                    <a:p>
                      <a:r>
                        <a:rPr lang="en-US" sz="1050" dirty="0" smtClean="0"/>
                        <a:t>Occupation</a:t>
                      </a:r>
                      <a:endParaRPr lang="en-US" sz="1050" dirty="0"/>
                    </a:p>
                  </a:txBody>
                  <a:tcPr/>
                </a:tc>
                <a:tc>
                  <a:txBody>
                    <a:bodyPr/>
                    <a:lstStyle/>
                    <a:p>
                      <a:r>
                        <a:rPr lang="en-US" sz="1050" dirty="0" smtClean="0"/>
                        <a:t>Growth Rate, 2010-20</a:t>
                      </a:r>
                      <a:endParaRPr lang="en-US" sz="1050" dirty="0"/>
                    </a:p>
                  </a:txBody>
                  <a:tcPr/>
                </a:tc>
                <a:tc>
                  <a:txBody>
                    <a:bodyPr/>
                    <a:lstStyle/>
                    <a:p>
                      <a:r>
                        <a:rPr lang="en-US" sz="1050" dirty="0" smtClean="0"/>
                        <a:t>2012 Median Pay</a:t>
                      </a:r>
                      <a:endParaRPr lang="en-US" sz="1050" dirty="0"/>
                    </a:p>
                  </a:txBody>
                  <a:tcPr/>
                </a:tc>
                <a:tc>
                  <a:txBody>
                    <a:bodyPr/>
                    <a:lstStyle/>
                    <a:p>
                      <a:r>
                        <a:rPr lang="en-US" sz="1050" dirty="0" smtClean="0"/>
                        <a:t>Education Required</a:t>
                      </a:r>
                      <a:endParaRPr lang="en-US" sz="1050" dirty="0"/>
                    </a:p>
                  </a:txBody>
                  <a:tcPr/>
                </a:tc>
              </a:tr>
              <a:tr h="377186">
                <a:tc>
                  <a:txBody>
                    <a:bodyPr/>
                    <a:lstStyle/>
                    <a:p>
                      <a:r>
                        <a:rPr lang="en-US" sz="1050" dirty="0" smtClean="0"/>
                        <a:t>Diagnostic Medical Sonographers</a:t>
                      </a:r>
                      <a:endParaRPr lang="en-US" sz="1050" dirty="0"/>
                    </a:p>
                  </a:txBody>
                  <a:tcPr/>
                </a:tc>
                <a:tc>
                  <a:txBody>
                    <a:bodyPr/>
                    <a:lstStyle/>
                    <a:p>
                      <a:r>
                        <a:rPr lang="en-US" sz="1050" dirty="0" smtClean="0"/>
                        <a:t>44%</a:t>
                      </a:r>
                      <a:endParaRPr lang="en-US" sz="1050" dirty="0"/>
                    </a:p>
                  </a:txBody>
                  <a:tcPr/>
                </a:tc>
                <a:tc>
                  <a:txBody>
                    <a:bodyPr/>
                    <a:lstStyle/>
                    <a:p>
                      <a:r>
                        <a:rPr lang="en-US" sz="1050" dirty="0" smtClean="0"/>
                        <a:t>$64,380</a:t>
                      </a:r>
                      <a:endParaRPr lang="en-US" sz="1050" dirty="0"/>
                    </a:p>
                  </a:txBody>
                  <a:tcPr/>
                </a:tc>
                <a:tc>
                  <a:txBody>
                    <a:bodyPr/>
                    <a:lstStyle/>
                    <a:p>
                      <a:r>
                        <a:rPr lang="en-US" sz="1050" dirty="0" smtClean="0"/>
                        <a:t>Associate's</a:t>
                      </a:r>
                      <a:r>
                        <a:rPr lang="en-US" sz="1050" baseline="0" dirty="0" smtClean="0"/>
                        <a:t> Degree</a:t>
                      </a:r>
                      <a:endParaRPr lang="en-US" sz="1050" dirty="0"/>
                    </a:p>
                  </a:txBody>
                  <a:tcPr/>
                </a:tc>
              </a:tr>
              <a:tr h="263993">
                <a:tc>
                  <a:txBody>
                    <a:bodyPr/>
                    <a:lstStyle/>
                    <a:p>
                      <a:r>
                        <a:rPr lang="en-US" sz="1050" dirty="0" smtClean="0"/>
                        <a:t>Physical</a:t>
                      </a:r>
                      <a:r>
                        <a:rPr lang="en-US" sz="1050" baseline="0" dirty="0" smtClean="0"/>
                        <a:t> Therapy Aides</a:t>
                      </a:r>
                      <a:endParaRPr lang="en-US" sz="1050" dirty="0"/>
                    </a:p>
                  </a:txBody>
                  <a:tcPr/>
                </a:tc>
                <a:tc>
                  <a:txBody>
                    <a:bodyPr/>
                    <a:lstStyle/>
                    <a:p>
                      <a:r>
                        <a:rPr lang="en-US" sz="1050" dirty="0" smtClean="0"/>
                        <a:t>43%</a:t>
                      </a:r>
                      <a:endParaRPr lang="en-US" sz="1050" dirty="0"/>
                    </a:p>
                  </a:txBody>
                  <a:tcPr/>
                </a:tc>
                <a:tc>
                  <a:txBody>
                    <a:bodyPr/>
                    <a:lstStyle/>
                    <a:p>
                      <a:r>
                        <a:rPr lang="en-US" sz="1050" dirty="0" smtClean="0"/>
                        <a:t>$23,680</a:t>
                      </a:r>
                      <a:endParaRPr lang="en-US" sz="1050" dirty="0"/>
                    </a:p>
                  </a:txBody>
                  <a:tcPr/>
                </a:tc>
                <a:tc>
                  <a:txBody>
                    <a:bodyPr/>
                    <a:lstStyle/>
                    <a:p>
                      <a:r>
                        <a:rPr lang="en-US" sz="1050" dirty="0" smtClean="0"/>
                        <a:t>Associate’s Degree</a:t>
                      </a:r>
                      <a:endParaRPr lang="en-US" sz="1050" dirty="0"/>
                    </a:p>
                  </a:txBody>
                  <a:tcPr/>
                </a:tc>
              </a:tr>
              <a:tr h="581280">
                <a:tc>
                  <a:txBody>
                    <a:bodyPr/>
                    <a:lstStyle/>
                    <a:p>
                      <a:r>
                        <a:rPr lang="en-US" sz="1050" dirty="0" smtClean="0"/>
                        <a:t>Glaziers</a:t>
                      </a:r>
                      <a:endParaRPr lang="en-US" sz="1050" dirty="0"/>
                    </a:p>
                  </a:txBody>
                  <a:tcPr/>
                </a:tc>
                <a:tc>
                  <a:txBody>
                    <a:bodyPr/>
                    <a:lstStyle/>
                    <a:p>
                      <a:r>
                        <a:rPr lang="en-US" sz="1050" dirty="0" smtClean="0"/>
                        <a:t>42%</a:t>
                      </a:r>
                      <a:endParaRPr lang="en-US" sz="1050" dirty="0"/>
                    </a:p>
                  </a:txBody>
                  <a:tcPr/>
                </a:tc>
                <a:tc>
                  <a:txBody>
                    <a:bodyPr/>
                    <a:lstStyle/>
                    <a:p>
                      <a:r>
                        <a:rPr lang="en-US" sz="1050" dirty="0" smtClean="0"/>
                        <a:t>$36,640</a:t>
                      </a:r>
                      <a:endParaRPr lang="en-US" sz="1050" dirty="0"/>
                    </a:p>
                  </a:txBody>
                  <a:tcPr/>
                </a:tc>
                <a:tc>
                  <a:txBody>
                    <a:bodyPr/>
                    <a:lstStyle/>
                    <a:p>
                      <a:r>
                        <a:rPr lang="en-US" sz="1050" dirty="0" smtClean="0"/>
                        <a:t>High School Diploma or equivalent - Apprenticeship</a:t>
                      </a:r>
                      <a:endParaRPr lang="en-US" sz="1050" dirty="0"/>
                    </a:p>
                  </a:txBody>
                  <a:tcPr/>
                </a:tc>
              </a:tr>
              <a:tr h="418522">
                <a:tc>
                  <a:txBody>
                    <a:bodyPr/>
                    <a:lstStyle/>
                    <a:p>
                      <a:r>
                        <a:rPr lang="en-US" sz="1050" dirty="0" smtClean="0"/>
                        <a:t>Medical</a:t>
                      </a:r>
                      <a:r>
                        <a:rPr lang="en-US" sz="1050" baseline="0" dirty="0" smtClean="0"/>
                        <a:t> Secretaries</a:t>
                      </a:r>
                      <a:endParaRPr lang="en-US" sz="1050" dirty="0"/>
                    </a:p>
                  </a:txBody>
                  <a:tcPr/>
                </a:tc>
                <a:tc>
                  <a:txBody>
                    <a:bodyPr/>
                    <a:lstStyle/>
                    <a:p>
                      <a:r>
                        <a:rPr lang="en-US" sz="1050" dirty="0" smtClean="0"/>
                        <a:t>41%</a:t>
                      </a:r>
                      <a:endParaRPr lang="en-US" sz="1050" dirty="0"/>
                    </a:p>
                  </a:txBody>
                  <a:tcPr/>
                </a:tc>
                <a:tc>
                  <a:txBody>
                    <a:bodyPr/>
                    <a:lstStyle/>
                    <a:p>
                      <a:r>
                        <a:rPr lang="en-US" sz="1050" dirty="0" smtClean="0"/>
                        <a:t>$30,530</a:t>
                      </a:r>
                      <a:endParaRPr lang="en-US" sz="1050" dirty="0"/>
                    </a:p>
                  </a:txBody>
                  <a:tcPr/>
                </a:tc>
                <a:tc>
                  <a:txBody>
                    <a:bodyPr/>
                    <a:lstStyle/>
                    <a:p>
                      <a:r>
                        <a:rPr lang="en-US" sz="1050" dirty="0" smtClean="0"/>
                        <a:t>Vocational</a:t>
                      </a:r>
                      <a:r>
                        <a:rPr lang="en-US" sz="1050" baseline="0" dirty="0" smtClean="0"/>
                        <a:t> Technical Training or Associate’s Degree.  </a:t>
                      </a:r>
                      <a:endParaRPr lang="en-US" sz="1050" dirty="0"/>
                    </a:p>
                  </a:txBody>
                  <a:tcPr/>
                </a:tc>
              </a:tr>
              <a:tr h="377186">
                <a:tc>
                  <a:txBody>
                    <a:bodyPr/>
                    <a:lstStyle/>
                    <a:p>
                      <a:r>
                        <a:rPr lang="en-US" sz="1050" dirty="0" smtClean="0"/>
                        <a:t>Personal Care Aides</a:t>
                      </a:r>
                      <a:endParaRPr lang="en-US" sz="1050" dirty="0"/>
                    </a:p>
                  </a:txBody>
                  <a:tcPr/>
                </a:tc>
                <a:tc>
                  <a:txBody>
                    <a:bodyPr/>
                    <a:lstStyle/>
                    <a:p>
                      <a:r>
                        <a:rPr lang="en-US" sz="1050" dirty="0" smtClean="0"/>
                        <a:t>70%</a:t>
                      </a:r>
                      <a:endParaRPr lang="en-US" sz="1050" dirty="0"/>
                    </a:p>
                  </a:txBody>
                  <a:tcPr/>
                </a:tc>
                <a:tc>
                  <a:txBody>
                    <a:bodyPr/>
                    <a:lstStyle/>
                    <a:p>
                      <a:r>
                        <a:rPr lang="en-US" sz="1050" dirty="0" smtClean="0"/>
                        <a:t>$19,640</a:t>
                      </a:r>
                      <a:endParaRPr lang="en-US" sz="1050" dirty="0"/>
                    </a:p>
                  </a:txBody>
                  <a:tcPr/>
                </a:tc>
                <a:tc>
                  <a:txBody>
                    <a:bodyPr/>
                    <a:lstStyle/>
                    <a:p>
                      <a:r>
                        <a:rPr lang="en-US" sz="1050" dirty="0" smtClean="0"/>
                        <a:t>Short-term OJT</a:t>
                      </a:r>
                      <a:endParaRPr lang="en-US" sz="1050" dirty="0"/>
                    </a:p>
                  </a:txBody>
                  <a:tcPr/>
                </a:tc>
              </a:tr>
              <a:tr h="377186">
                <a:tc>
                  <a:txBody>
                    <a:bodyPr/>
                    <a:lstStyle/>
                    <a:p>
                      <a:r>
                        <a:rPr lang="en-US" sz="1050" dirty="0" smtClean="0"/>
                        <a:t>Home Health Aides</a:t>
                      </a:r>
                      <a:endParaRPr lang="en-US" sz="1050" dirty="0"/>
                    </a:p>
                  </a:txBody>
                  <a:tcPr/>
                </a:tc>
                <a:tc>
                  <a:txBody>
                    <a:bodyPr/>
                    <a:lstStyle/>
                    <a:p>
                      <a:r>
                        <a:rPr lang="en-US" sz="1050" dirty="0" smtClean="0"/>
                        <a:t>69%</a:t>
                      </a:r>
                      <a:endParaRPr lang="en-US" sz="1050" dirty="0"/>
                    </a:p>
                  </a:txBody>
                  <a:tcPr/>
                </a:tc>
                <a:tc>
                  <a:txBody>
                    <a:bodyPr/>
                    <a:lstStyle/>
                    <a:p>
                      <a:r>
                        <a:rPr lang="en-US" sz="1050" dirty="0" smtClean="0"/>
                        <a:t>$20,650</a:t>
                      </a:r>
                      <a:endParaRPr lang="en-US" sz="1050" dirty="0"/>
                    </a:p>
                  </a:txBody>
                  <a:tcPr/>
                </a:tc>
                <a:tc>
                  <a:txBody>
                    <a:bodyPr/>
                    <a:lstStyle/>
                    <a:p>
                      <a:r>
                        <a:rPr lang="en-US" sz="1050" dirty="0" smtClean="0"/>
                        <a:t>Short-term</a:t>
                      </a:r>
                      <a:r>
                        <a:rPr lang="en-US" sz="1050" baseline="0" dirty="0" smtClean="0"/>
                        <a:t> OJT</a:t>
                      </a:r>
                      <a:endParaRPr lang="en-US" sz="1050" dirty="0"/>
                    </a:p>
                  </a:txBody>
                  <a:tcPr/>
                </a:tc>
              </a:tr>
              <a:tr h="377186">
                <a:tc>
                  <a:txBody>
                    <a:bodyPr/>
                    <a:lstStyle/>
                    <a:p>
                      <a:r>
                        <a:rPr lang="en-US" sz="1050" dirty="0" smtClean="0"/>
                        <a:t>Helpers, </a:t>
                      </a:r>
                      <a:r>
                        <a:rPr lang="en-US" sz="1050" dirty="0" err="1" smtClean="0"/>
                        <a:t>Brickmasons</a:t>
                      </a:r>
                      <a:r>
                        <a:rPr lang="en-US" sz="1050" dirty="0" smtClean="0"/>
                        <a:t>, </a:t>
                      </a:r>
                      <a:r>
                        <a:rPr lang="en-US" sz="1050" dirty="0" err="1" smtClean="0"/>
                        <a:t>Blockmasons</a:t>
                      </a:r>
                      <a:r>
                        <a:rPr lang="en-US" sz="1050" dirty="0" smtClean="0"/>
                        <a:t>,</a:t>
                      </a:r>
                      <a:r>
                        <a:rPr lang="en-US" sz="1050" baseline="0" dirty="0" smtClean="0"/>
                        <a:t> and Tile and Marble Setters</a:t>
                      </a:r>
                      <a:endParaRPr lang="en-US" sz="1050" dirty="0"/>
                    </a:p>
                  </a:txBody>
                  <a:tcPr/>
                </a:tc>
                <a:tc>
                  <a:txBody>
                    <a:bodyPr/>
                    <a:lstStyle/>
                    <a:p>
                      <a:r>
                        <a:rPr lang="en-US" sz="1050" dirty="0" smtClean="0"/>
                        <a:t>60%</a:t>
                      </a:r>
                      <a:endParaRPr lang="en-US" sz="1050" dirty="0"/>
                    </a:p>
                  </a:txBody>
                  <a:tcPr/>
                </a:tc>
                <a:tc>
                  <a:txBody>
                    <a:bodyPr/>
                    <a:lstStyle/>
                    <a:p>
                      <a:r>
                        <a:rPr lang="en-US" sz="1050" dirty="0" smtClean="0"/>
                        <a:t>$27,780</a:t>
                      </a:r>
                      <a:endParaRPr lang="en-US" sz="1050" dirty="0"/>
                    </a:p>
                  </a:txBody>
                  <a:tcPr/>
                </a:tc>
                <a:tc>
                  <a:txBody>
                    <a:bodyPr/>
                    <a:lstStyle/>
                    <a:p>
                      <a:r>
                        <a:rPr lang="en-US" sz="1050" dirty="0" smtClean="0"/>
                        <a:t>Short-term</a:t>
                      </a:r>
                      <a:r>
                        <a:rPr lang="en-US" sz="1050" baseline="0" dirty="0" smtClean="0"/>
                        <a:t> OJT</a:t>
                      </a:r>
                      <a:endParaRPr lang="en-US" sz="1050" dirty="0"/>
                    </a:p>
                  </a:txBody>
                  <a:tcPr/>
                </a:tc>
              </a:tr>
              <a:tr h="377186">
                <a:tc>
                  <a:txBody>
                    <a:bodyPr/>
                    <a:lstStyle/>
                    <a:p>
                      <a:r>
                        <a:rPr lang="en-US" sz="1050" dirty="0" smtClean="0"/>
                        <a:t>Helpers,</a:t>
                      </a:r>
                      <a:r>
                        <a:rPr lang="en-US" sz="1050" baseline="0" dirty="0" smtClean="0"/>
                        <a:t> Carpenters</a:t>
                      </a:r>
                      <a:endParaRPr lang="en-US" sz="1050" dirty="0"/>
                    </a:p>
                  </a:txBody>
                  <a:tcPr/>
                </a:tc>
                <a:tc>
                  <a:txBody>
                    <a:bodyPr/>
                    <a:lstStyle/>
                    <a:p>
                      <a:r>
                        <a:rPr lang="en-US" sz="1050" dirty="0" smtClean="0"/>
                        <a:t>56%</a:t>
                      </a:r>
                    </a:p>
                  </a:txBody>
                  <a:tcPr/>
                </a:tc>
                <a:tc>
                  <a:txBody>
                    <a:bodyPr/>
                    <a:lstStyle/>
                    <a:p>
                      <a:r>
                        <a:rPr lang="en-US" sz="1050" dirty="0" smtClean="0"/>
                        <a:t>$25,760</a:t>
                      </a:r>
                      <a:endParaRPr lang="en-US" sz="1050" dirty="0"/>
                    </a:p>
                  </a:txBody>
                  <a:tcPr/>
                </a:tc>
                <a:tc>
                  <a:txBody>
                    <a:bodyPr/>
                    <a:lstStyle/>
                    <a:p>
                      <a:r>
                        <a:rPr lang="en-US" sz="1050" dirty="0" smtClean="0"/>
                        <a:t>Short-term</a:t>
                      </a:r>
                      <a:r>
                        <a:rPr lang="en-US" sz="1050" baseline="0" dirty="0" smtClean="0"/>
                        <a:t> OJT</a:t>
                      </a:r>
                      <a:endParaRPr lang="en-US" sz="1050" dirty="0"/>
                    </a:p>
                  </a:txBody>
                  <a:tcPr/>
                </a:tc>
              </a:tr>
              <a:tr h="377186">
                <a:tc>
                  <a:txBody>
                    <a:bodyPr/>
                    <a:lstStyle/>
                    <a:p>
                      <a:r>
                        <a:rPr lang="en-US" sz="1050" dirty="0" smtClean="0"/>
                        <a:t>Reinforcing Iron and Rebar Workers</a:t>
                      </a:r>
                      <a:endParaRPr lang="en-US" sz="1050" dirty="0"/>
                    </a:p>
                  </a:txBody>
                  <a:tcPr/>
                </a:tc>
                <a:tc>
                  <a:txBody>
                    <a:bodyPr/>
                    <a:lstStyle/>
                    <a:p>
                      <a:r>
                        <a:rPr lang="en-US" sz="1050" dirty="0" smtClean="0"/>
                        <a:t>49%</a:t>
                      </a:r>
                      <a:endParaRPr lang="en-US" sz="1050" dirty="0"/>
                    </a:p>
                  </a:txBody>
                  <a:tcPr/>
                </a:tc>
                <a:tc>
                  <a:txBody>
                    <a:bodyPr/>
                    <a:lstStyle/>
                    <a:p>
                      <a:r>
                        <a:rPr lang="en-US" sz="1050" dirty="0" smtClean="0"/>
                        <a:t>$38,430</a:t>
                      </a:r>
                      <a:endParaRPr lang="en-US" sz="1050" dirty="0"/>
                    </a:p>
                  </a:txBody>
                  <a:tcPr/>
                </a:tc>
                <a:tc>
                  <a:txBody>
                    <a:bodyPr/>
                    <a:lstStyle/>
                    <a:p>
                      <a:r>
                        <a:rPr lang="en-US" sz="1050" dirty="0" smtClean="0"/>
                        <a:t>High School Diploma or equivalent - Apprenticeship</a:t>
                      </a:r>
                      <a:endParaRPr lang="en-US" sz="1050" dirty="0"/>
                    </a:p>
                  </a:txBody>
                  <a:tcPr/>
                </a:tc>
              </a:tr>
              <a:tr h="418522">
                <a:tc>
                  <a:txBody>
                    <a:bodyPr/>
                    <a:lstStyle/>
                    <a:p>
                      <a:r>
                        <a:rPr lang="en-US" sz="1050" dirty="0" err="1" smtClean="0"/>
                        <a:t>Brickmasons</a:t>
                      </a:r>
                      <a:r>
                        <a:rPr lang="en-US" sz="1050" dirty="0" smtClean="0"/>
                        <a:t> and </a:t>
                      </a:r>
                      <a:r>
                        <a:rPr lang="en-US" sz="1050" dirty="0" err="1" smtClean="0"/>
                        <a:t>Blockmasons</a:t>
                      </a:r>
                      <a:endParaRPr lang="en-US" sz="1050" dirty="0"/>
                    </a:p>
                  </a:txBody>
                  <a:tcPr/>
                </a:tc>
                <a:tc>
                  <a:txBody>
                    <a:bodyPr/>
                    <a:lstStyle/>
                    <a:p>
                      <a:r>
                        <a:rPr lang="en-US" sz="1050" dirty="0" smtClean="0"/>
                        <a:t>41%</a:t>
                      </a:r>
                      <a:endParaRPr lang="en-US" sz="1050" dirty="0"/>
                    </a:p>
                  </a:txBody>
                  <a:tcPr/>
                </a:tc>
                <a:tc>
                  <a:txBody>
                    <a:bodyPr/>
                    <a:lstStyle/>
                    <a:p>
                      <a:r>
                        <a:rPr lang="en-US" sz="1050" dirty="0" smtClean="0"/>
                        <a:t>$46,930</a:t>
                      </a:r>
                      <a:endParaRPr lang="en-US" sz="10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High School Diploma or equivalent - Apprenticeship</a:t>
                      </a:r>
                    </a:p>
                  </a:txBody>
                  <a:tcPr/>
                </a:tc>
              </a:tr>
            </a:tbl>
          </a:graphicData>
        </a:graphic>
      </p:graphicFrame>
    </p:spTree>
    <p:extLst>
      <p:ext uri="{BB962C8B-B14F-4D97-AF65-F5344CB8AC3E}">
        <p14:creationId xmlns:p14="http://schemas.microsoft.com/office/powerpoint/2010/main" val="28864996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agent economy</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1026" name="Picture 2" descr="http://www.economicmodeling.com/wp-content/uploads/IndieContractors-Apr2011-e13055714371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317" y="1417638"/>
            <a:ext cx="5715000" cy="4400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1208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264603"/>
          </a:xfrm>
        </p:spPr>
        <p:txBody>
          <a:bodyPr>
            <a:normAutofit/>
          </a:bodyPr>
          <a:lstStyle/>
          <a:p>
            <a:r>
              <a:rPr lang="en-US" dirty="0" smtClean="0"/>
              <a:t>Unemployment by degree</a:t>
            </a:r>
            <a:endParaRPr lang="en-US" dirty="0"/>
          </a:p>
        </p:txBody>
      </p:sp>
      <p:sp>
        <p:nvSpPr>
          <p:cNvPr id="4" name="Content Placeholder 3"/>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653" y="1467803"/>
            <a:ext cx="5591175"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6607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a:xfrm>
            <a:off x="457200" y="607888"/>
            <a:ext cx="8229600" cy="715962"/>
          </a:xfrm>
        </p:spPr>
        <p:txBody>
          <a:bodyPr>
            <a:normAutofit fontScale="90000"/>
          </a:bodyPr>
          <a:lstStyle/>
          <a:p>
            <a:r>
              <a:rPr lang="en-US" dirty="0" smtClean="0"/>
              <a:t>North Central Pennsylvania</a:t>
            </a:r>
            <a:br>
              <a:rPr lang="en-US" dirty="0" smtClean="0"/>
            </a:br>
            <a:r>
              <a:rPr lang="en-US" dirty="0" smtClean="0"/>
              <a:t>Workforce Investment Board</a:t>
            </a:r>
            <a:endParaRPr lang="en-US" dirty="0"/>
          </a:p>
        </p:txBody>
      </p:sp>
      <p:sp>
        <p:nvSpPr>
          <p:cNvPr id="26" name="Content Placeholder 25"/>
          <p:cNvSpPr>
            <a:spLocks noGrp="1"/>
          </p:cNvSpPr>
          <p:nvPr>
            <p:ph idx="4294967295"/>
          </p:nvPr>
        </p:nvSpPr>
        <p:spPr>
          <a:xfrm>
            <a:off x="457200" y="1295400"/>
            <a:ext cx="8229600" cy="4830763"/>
          </a:xfrm>
          <a:prstGeom prst="rect">
            <a:avLst/>
          </a:prstGeom>
        </p:spPr>
        <p:txBody>
          <a:bodyPr/>
          <a:lstStyle/>
          <a:p>
            <a:pPr>
              <a:buClr>
                <a:srgbClr val="000000"/>
              </a:buClr>
              <a:buFont typeface="Wingdings" pitchFamily="2" charset="2"/>
              <a:buChar char="Ø"/>
            </a:pPr>
            <a:endParaRPr lang="en-US" sz="2400" dirty="0" smtClean="0"/>
          </a:p>
          <a:p>
            <a:pPr>
              <a:buClr>
                <a:srgbClr val="000000"/>
              </a:buClr>
              <a:buFont typeface="Wingdings" pitchFamily="2" charset="2"/>
              <a:buChar char="Ø"/>
            </a:pPr>
            <a:endParaRPr lang="en-US" sz="2400" dirty="0" smtClean="0"/>
          </a:p>
          <a:p>
            <a:pPr>
              <a:buClr>
                <a:schemeClr val="bg1">
                  <a:lumMod val="50000"/>
                </a:schemeClr>
              </a:buClr>
              <a:buFont typeface="Wingdings" pitchFamily="2" charset="2"/>
              <a:buChar char="Ø"/>
            </a:pPr>
            <a:r>
              <a:rPr lang="en-US" sz="2400" dirty="0" smtClean="0"/>
              <a:t>Sq . Mi - 5,100</a:t>
            </a:r>
          </a:p>
          <a:p>
            <a:pPr>
              <a:buClr>
                <a:schemeClr val="bg1">
                  <a:lumMod val="50000"/>
                </a:schemeClr>
              </a:buClr>
              <a:buFont typeface="Wingdings" pitchFamily="2" charset="2"/>
              <a:buChar char="Ø"/>
            </a:pPr>
            <a:r>
              <a:rPr lang="en-US" sz="2400" dirty="0" smtClean="0"/>
              <a:t>Pop -223,000</a:t>
            </a:r>
          </a:p>
          <a:p>
            <a:pPr>
              <a:buClr>
                <a:schemeClr val="bg1">
                  <a:lumMod val="50000"/>
                </a:schemeClr>
              </a:buClr>
              <a:buFont typeface="Wingdings" pitchFamily="2" charset="2"/>
              <a:buChar char="Ø"/>
            </a:pPr>
            <a:r>
              <a:rPr lang="en-US" sz="2400" dirty="0" smtClean="0"/>
              <a:t>44  people per </a:t>
            </a:r>
            <a:br>
              <a:rPr lang="en-US" sz="2400" dirty="0" smtClean="0"/>
            </a:br>
            <a:r>
              <a:rPr lang="en-US" sz="2400" dirty="0" smtClean="0"/>
              <a:t>square mile</a:t>
            </a:r>
          </a:p>
          <a:p>
            <a:pPr>
              <a:buClr>
                <a:schemeClr val="bg1">
                  <a:lumMod val="50000"/>
                </a:schemeClr>
              </a:buClr>
              <a:buFont typeface="Wingdings" pitchFamily="2" charset="2"/>
              <a:buChar char="Ø"/>
            </a:pPr>
            <a:r>
              <a:rPr lang="en-US" sz="2400" dirty="0" smtClean="0"/>
              <a:t>Roughly the </a:t>
            </a:r>
            <a:br>
              <a:rPr lang="en-US" sz="2400" dirty="0" smtClean="0"/>
            </a:br>
            <a:r>
              <a:rPr lang="en-US" sz="2400" dirty="0" smtClean="0"/>
              <a:t>size of the state of </a:t>
            </a:r>
            <a:br>
              <a:rPr lang="en-US" sz="2400" dirty="0" smtClean="0"/>
            </a:br>
            <a:r>
              <a:rPr lang="en-US" sz="2400" dirty="0" smtClean="0"/>
              <a:t>Connecticut</a:t>
            </a:r>
          </a:p>
          <a:p>
            <a:pPr>
              <a:buClr>
                <a:srgbClr val="000000"/>
              </a:buClr>
              <a:buFont typeface="Wingdings" pitchFamily="2" charset="2"/>
              <a:buChar char="Ø"/>
            </a:pPr>
            <a:endParaRPr lang="en-US" dirty="0"/>
          </a:p>
        </p:txBody>
      </p:sp>
      <p:pic>
        <p:nvPicPr>
          <p:cNvPr id="7" name="Picture 6" descr="NC_PaMap.gif"/>
          <p:cNvPicPr>
            <a:picLocks noChangeAspect="1"/>
          </p:cNvPicPr>
          <p:nvPr/>
        </p:nvPicPr>
        <p:blipFill>
          <a:blip r:embed="rId3" cstate="print">
            <a:clrChange>
              <a:clrFrom>
                <a:srgbClr val="FFFFFF"/>
              </a:clrFrom>
              <a:clrTo>
                <a:srgbClr val="FFFFFF">
                  <a:alpha val="0"/>
                </a:srgbClr>
              </a:clrTo>
            </a:clrChange>
          </a:blip>
          <a:stretch>
            <a:fillRect/>
          </a:stretch>
        </p:blipFill>
        <p:spPr>
          <a:xfrm>
            <a:off x="2438400" y="609600"/>
            <a:ext cx="7620093" cy="58711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35502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752600"/>
            <a:ext cx="7696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normAutofit/>
          </a:bodyPr>
          <a:lstStyle/>
          <a:p>
            <a:r>
              <a:rPr lang="en-US" dirty="0" smtClean="0"/>
              <a:t>Largest Industries – North Central</a:t>
            </a:r>
            <a:endParaRPr lang="en-US" dirty="0"/>
          </a:p>
        </p:txBody>
      </p:sp>
    </p:spTree>
    <p:extLst>
      <p:ext uri="{BB962C8B-B14F-4D97-AF65-F5344CB8AC3E}">
        <p14:creationId xmlns:p14="http://schemas.microsoft.com/office/powerpoint/2010/main" val="12596685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Resources for Parents and Students</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1589599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0"/>
            <a:ext cx="5829300" cy="754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30784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0"/>
            <a:ext cx="5829300" cy="754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28255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219200" y="1752600"/>
            <a:ext cx="7408862" cy="4495800"/>
          </a:xfrm>
        </p:spPr>
        <p:txBody>
          <a:bodyPr>
            <a:normAutofit lnSpcReduction="10000"/>
          </a:bodyPr>
          <a:lstStyle/>
          <a:p>
            <a:pPr marL="0" indent="0">
              <a:buNone/>
            </a:pPr>
            <a:r>
              <a:rPr lang="en-US" dirty="0"/>
              <a:t>Pennsylvania Partnerships for Children</a:t>
            </a:r>
          </a:p>
          <a:p>
            <a:r>
              <a:rPr lang="en-US" dirty="0">
                <a:hlinkClick r:id="rId3"/>
              </a:rPr>
              <a:t>http://www.papartnerships.org/work/youth-development/toolkit/</a:t>
            </a:r>
            <a:endParaRPr lang="en-US" dirty="0"/>
          </a:p>
          <a:p>
            <a:pPr marL="0" indent="0">
              <a:buNone/>
            </a:pPr>
            <a:r>
              <a:rPr lang="en-US" dirty="0"/>
              <a:t>American Job Center</a:t>
            </a:r>
          </a:p>
          <a:p>
            <a:r>
              <a:rPr lang="en-US" dirty="0">
                <a:hlinkClick r:id="rId4"/>
              </a:rPr>
              <a:t>http://jobcenter.usa.gov/</a:t>
            </a:r>
            <a:endParaRPr lang="en-US" dirty="0"/>
          </a:p>
          <a:p>
            <a:pPr marL="0" indent="0">
              <a:buNone/>
            </a:pPr>
            <a:r>
              <a:rPr lang="en-US" dirty="0"/>
              <a:t>O*NET Online</a:t>
            </a:r>
          </a:p>
          <a:p>
            <a:r>
              <a:rPr lang="en-US" dirty="0">
                <a:hlinkClick r:id="rId5"/>
              </a:rPr>
              <a:t>http://www.onetonline.org</a:t>
            </a:r>
            <a:r>
              <a:rPr lang="en-US" dirty="0" smtClean="0">
                <a:hlinkClick r:id="rId5"/>
              </a:rPr>
              <a:t>/</a:t>
            </a:r>
            <a:endParaRPr lang="en-US" dirty="0" smtClean="0"/>
          </a:p>
          <a:p>
            <a:r>
              <a:rPr lang="en-US" dirty="0" smtClean="0"/>
              <a:t>Occupational Outlook Handbook</a:t>
            </a:r>
          </a:p>
          <a:p>
            <a:r>
              <a:rPr lang="en-US" dirty="0" smtClean="0">
                <a:hlinkClick r:id="rId6"/>
              </a:rPr>
              <a:t>http</a:t>
            </a:r>
            <a:r>
              <a:rPr lang="en-US" dirty="0">
                <a:hlinkClick r:id="rId6"/>
              </a:rPr>
              <a:t>://www.bls.gov/ooh</a:t>
            </a:r>
            <a:r>
              <a:rPr lang="en-US" dirty="0" smtClean="0">
                <a:hlinkClick r:id="rId6"/>
              </a:rPr>
              <a:t>/</a:t>
            </a:r>
            <a:endParaRPr lang="en-US" dirty="0" smtClean="0"/>
          </a:p>
          <a:p>
            <a:pPr marL="0" indent="0">
              <a:buNone/>
            </a:pPr>
            <a:r>
              <a:rPr lang="en-US" dirty="0" smtClean="0"/>
              <a:t>Career One Stop</a:t>
            </a:r>
          </a:p>
          <a:p>
            <a:r>
              <a:rPr lang="en-US" dirty="0">
                <a:hlinkClick r:id="rId7"/>
              </a:rPr>
              <a:t>http://</a:t>
            </a:r>
            <a:r>
              <a:rPr lang="en-US" dirty="0" smtClean="0">
                <a:hlinkClick r:id="rId7"/>
              </a:rPr>
              <a:t>www.careerinfonet.org</a:t>
            </a:r>
            <a:endParaRPr lang="en-US" dirty="0" smtClean="0"/>
          </a:p>
          <a:p>
            <a:endParaRPr lang="en-US" dirty="0" smtClean="0"/>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841992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520940" cy="548640"/>
          </a:xfrm>
        </p:spPr>
        <p:txBody>
          <a:bodyPr>
            <a:normAutofit/>
          </a:bodyPr>
          <a:lstStyle/>
          <a:p>
            <a:r>
              <a:rPr lang="en-US" sz="2400" dirty="0" smtClean="0"/>
              <a:t>Online Resources with Interest Assessment</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838200" y="1295400"/>
            <a:ext cx="7658362" cy="4648200"/>
          </a:xfrm>
          <a:prstGeom prst="rect">
            <a:avLst/>
          </a:prstGeom>
          <a:noFill/>
          <a:ln w="9525">
            <a:noFill/>
            <a:miter lim="800000"/>
            <a:headEnd/>
            <a:tailEnd/>
          </a:ln>
        </p:spPr>
      </p:pic>
      <p:sp>
        <p:nvSpPr>
          <p:cNvPr id="5" name="Rectangle 4"/>
          <p:cNvSpPr/>
          <p:nvPr/>
        </p:nvSpPr>
        <p:spPr>
          <a:xfrm>
            <a:off x="1219200" y="838200"/>
            <a:ext cx="6096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My Next Move: </a:t>
            </a:r>
            <a:r>
              <a:rPr lang="en-US" dirty="0" smtClean="0">
                <a:solidFill>
                  <a:schemeClr val="tx1"/>
                </a:solidFill>
                <a:hlinkClick r:id="rId4"/>
              </a:rPr>
              <a:t>www.mynextmove.org</a:t>
            </a:r>
            <a:r>
              <a:rPr lang="en-US" dirty="0" smtClean="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27900717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6"/>
            <a:ext cx="7408333" cy="3649133"/>
          </a:xfrm>
        </p:spPr>
        <p:txBody>
          <a:bodyPr>
            <a:normAutofit fontScale="92500" lnSpcReduction="20000"/>
          </a:bodyPr>
          <a:lstStyle/>
          <a:p>
            <a:pPr marL="0" indent="0">
              <a:buNone/>
            </a:pPr>
            <a:r>
              <a:rPr lang="en-US" sz="3200" dirty="0" smtClean="0"/>
              <a:t>Pennsylvania Department of Labor and Industry</a:t>
            </a:r>
          </a:p>
          <a:p>
            <a:r>
              <a:rPr lang="en-US" sz="2800" dirty="0" smtClean="0">
                <a:hlinkClick r:id="rId3"/>
              </a:rPr>
              <a:t>http</a:t>
            </a:r>
            <a:r>
              <a:rPr lang="en-US" sz="2800" dirty="0">
                <a:hlinkClick r:id="rId3"/>
              </a:rPr>
              <a:t>://www.pacareercoach.org</a:t>
            </a:r>
            <a:r>
              <a:rPr lang="en-US" sz="2800" dirty="0" smtClean="0">
                <a:hlinkClick r:id="rId3"/>
              </a:rPr>
              <a:t>/</a:t>
            </a:r>
            <a:endParaRPr lang="en-US" sz="2800" dirty="0" smtClean="0"/>
          </a:p>
          <a:p>
            <a:pPr marL="0" indent="0">
              <a:buNone/>
            </a:pPr>
            <a:r>
              <a:rPr lang="en-US" sz="2800" dirty="0" smtClean="0"/>
              <a:t>PA Career Standards</a:t>
            </a:r>
          </a:p>
          <a:p>
            <a:r>
              <a:rPr lang="en-US" sz="2800" dirty="0" smtClean="0">
                <a:hlinkClick r:id="rId4"/>
              </a:rPr>
              <a:t>www.pacareerstandards.com/</a:t>
            </a:r>
            <a:endParaRPr lang="en-US" sz="2800" dirty="0" smtClean="0"/>
          </a:p>
          <a:p>
            <a:pPr marL="0" indent="0">
              <a:buNone/>
            </a:pPr>
            <a:r>
              <a:rPr lang="en-US" sz="2800" dirty="0" smtClean="0"/>
              <a:t>Easing the </a:t>
            </a:r>
            <a:r>
              <a:rPr lang="en-US" sz="2800" smtClean="0"/>
              <a:t>College Transition</a:t>
            </a:r>
            <a:endParaRPr lang="en-US" sz="2800" dirty="0" smtClean="0"/>
          </a:p>
          <a:p>
            <a:r>
              <a:rPr lang="en-US" sz="2800" dirty="0">
                <a:hlinkClick r:id="rId5"/>
              </a:rPr>
              <a:t>http://gettingthemthere.com</a:t>
            </a:r>
            <a:r>
              <a:rPr lang="en-US" sz="2800" dirty="0" smtClean="0">
                <a:hlinkClick r:id="rId5"/>
              </a:rPr>
              <a:t>/</a:t>
            </a:r>
            <a:endParaRPr lang="en-US" sz="2800" dirty="0" smtClean="0"/>
          </a:p>
          <a:p>
            <a:pPr marL="0" indent="0">
              <a:buNone/>
            </a:pPr>
            <a:r>
              <a:rPr lang="en-US" sz="2800" dirty="0" smtClean="0"/>
              <a:t>Pennsylvania Transfer and Articulation Center</a:t>
            </a:r>
          </a:p>
          <a:p>
            <a:r>
              <a:rPr lang="en-US" sz="2800" dirty="0">
                <a:hlinkClick r:id="rId6"/>
              </a:rPr>
              <a:t>http://www.pacollegetransfer.com</a:t>
            </a:r>
            <a:r>
              <a:rPr lang="en-US" sz="2800" dirty="0" smtClean="0">
                <a:hlinkClick r:id="rId6"/>
              </a:rPr>
              <a:t>/</a:t>
            </a:r>
            <a:endParaRPr lang="en-US" sz="2800" dirty="0" smtClean="0"/>
          </a:p>
          <a:p>
            <a:endParaRPr lang="en-US" sz="2800" dirty="0"/>
          </a:p>
          <a:p>
            <a:pPr marL="0" indent="0">
              <a:buNone/>
            </a:pPr>
            <a:endParaRPr lang="en-US" sz="2800" dirty="0" smtClean="0"/>
          </a:p>
          <a:p>
            <a:pPr marL="0" indent="0">
              <a:buNone/>
            </a:pPr>
            <a:endParaRPr lang="en-US" sz="2800" dirty="0" smtClean="0"/>
          </a:p>
          <a:p>
            <a:endParaRPr lang="en-US" sz="2800" dirty="0" smtClean="0"/>
          </a:p>
        </p:txBody>
      </p:sp>
      <p:sp>
        <p:nvSpPr>
          <p:cNvPr id="3" name="Title 2"/>
          <p:cNvSpPr>
            <a:spLocks noGrp="1"/>
          </p:cNvSpPr>
          <p:nvPr>
            <p:ph type="title"/>
          </p:nvPr>
        </p:nvSpPr>
        <p:spPr/>
        <p:txBody>
          <a:bodyPr>
            <a:normAutofit fontScale="90000"/>
          </a:bodyPr>
          <a:lstStyle/>
          <a:p>
            <a:r>
              <a:rPr lang="en-US" dirty="0" smtClean="0"/>
              <a:t>Great Resource:  Department of Labor &amp; Industry</a:t>
            </a:r>
            <a:endParaRPr lang="en-US" dirty="0"/>
          </a:p>
        </p:txBody>
      </p:sp>
    </p:spTree>
    <p:extLst>
      <p:ext uri="{BB962C8B-B14F-4D97-AF65-F5344CB8AC3E}">
        <p14:creationId xmlns:p14="http://schemas.microsoft.com/office/powerpoint/2010/main" val="1486821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Workforce Investment Board</a:t>
            </a:r>
            <a:endParaRPr lang="en-US" dirty="0"/>
          </a:p>
        </p:txBody>
      </p:sp>
      <p:sp>
        <p:nvSpPr>
          <p:cNvPr id="6" name="Content Placeholder 5"/>
          <p:cNvSpPr>
            <a:spLocks noGrp="1"/>
          </p:cNvSpPr>
          <p:nvPr>
            <p:ph idx="1"/>
          </p:nvPr>
        </p:nvSpPr>
        <p:spPr/>
        <p:txBody>
          <a:bodyPr>
            <a:normAutofit lnSpcReduction="10000"/>
          </a:bodyPr>
          <a:lstStyle/>
          <a:p>
            <a:pPr algn="ctr">
              <a:buNone/>
            </a:pPr>
            <a:r>
              <a:rPr lang="en-US" b="1" dirty="0" smtClean="0"/>
              <a:t>MISSION</a:t>
            </a:r>
          </a:p>
          <a:p>
            <a:pPr>
              <a:buNone/>
            </a:pPr>
            <a:r>
              <a:rPr lang="en-US" i="1" dirty="0" smtClean="0"/>
              <a:t>	</a:t>
            </a:r>
            <a:r>
              <a:rPr lang="en-US" sz="2400" i="1" dirty="0" smtClean="0"/>
              <a:t>The North Central Workforce Investment Board will provide the leadership necessary to ensure we have an educated and skilled workforce that exceeds the workforce needs of local employers.</a:t>
            </a:r>
          </a:p>
          <a:p>
            <a:pPr>
              <a:buNone/>
            </a:pPr>
            <a:endParaRPr lang="en-US" sz="2400" i="1" dirty="0" smtClean="0"/>
          </a:p>
          <a:p>
            <a:pPr lvl="1"/>
            <a:r>
              <a:rPr lang="en-US" sz="2200" i="1" dirty="0" smtClean="0"/>
              <a:t>Create and Implement Workforce Policy</a:t>
            </a:r>
          </a:p>
          <a:p>
            <a:pPr lvl="2"/>
            <a:r>
              <a:rPr lang="en-US" sz="2000" i="1" dirty="0" smtClean="0"/>
              <a:t>Business, Job Seekers, and our youth</a:t>
            </a:r>
          </a:p>
          <a:p>
            <a:pPr lvl="1"/>
            <a:r>
              <a:rPr lang="en-US" sz="2200" i="1" dirty="0" smtClean="0"/>
              <a:t>Intermediary – Connector - Convener</a:t>
            </a:r>
          </a:p>
          <a:p>
            <a:pPr>
              <a:buNone/>
            </a:pPr>
            <a:endParaRPr lang="en-US" i="1" dirty="0"/>
          </a:p>
        </p:txBody>
      </p:sp>
    </p:spTree>
    <p:extLst>
      <p:ext uri="{BB962C8B-B14F-4D97-AF65-F5344CB8AC3E}">
        <p14:creationId xmlns:p14="http://schemas.microsoft.com/office/powerpoint/2010/main" val="406435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Workforce Investment Board - Priorities</a:t>
            </a:r>
            <a:endParaRPr lang="en-US" dirty="0"/>
          </a:p>
        </p:txBody>
      </p:sp>
      <p:sp>
        <p:nvSpPr>
          <p:cNvPr id="3" name="Content Placeholder 2"/>
          <p:cNvSpPr>
            <a:spLocks noGrp="1"/>
          </p:cNvSpPr>
          <p:nvPr>
            <p:ph idx="1"/>
          </p:nvPr>
        </p:nvSpPr>
        <p:spPr>
          <a:xfrm>
            <a:off x="914400" y="2514600"/>
            <a:ext cx="7408333" cy="3733800"/>
          </a:xfrm>
        </p:spPr>
        <p:txBody>
          <a:bodyPr>
            <a:normAutofit/>
          </a:bodyPr>
          <a:lstStyle/>
          <a:p>
            <a:pPr>
              <a:buClr>
                <a:schemeClr val="bg1">
                  <a:lumMod val="50000"/>
                </a:schemeClr>
              </a:buClr>
              <a:buFont typeface="Wingdings" pitchFamily="2" charset="2"/>
              <a:buChar char="Ø"/>
            </a:pPr>
            <a:r>
              <a:rPr lang="en-US" sz="3600" dirty="0" smtClean="0"/>
              <a:t>Industry and their workforce skills</a:t>
            </a:r>
          </a:p>
          <a:p>
            <a:pPr>
              <a:buClr>
                <a:schemeClr val="bg1">
                  <a:lumMod val="50000"/>
                </a:schemeClr>
              </a:buClr>
              <a:buFont typeface="Wingdings" pitchFamily="2" charset="2"/>
              <a:buChar char="Ø"/>
            </a:pPr>
            <a:r>
              <a:rPr lang="en-US" sz="3600" dirty="0" smtClean="0"/>
              <a:t>North Central PA CareerLink® System</a:t>
            </a:r>
          </a:p>
          <a:p>
            <a:pPr>
              <a:buClr>
                <a:schemeClr val="bg1">
                  <a:lumMod val="50000"/>
                </a:schemeClr>
              </a:buClr>
              <a:buFont typeface="Wingdings" pitchFamily="2" charset="2"/>
              <a:buChar char="Ø"/>
            </a:pPr>
            <a:r>
              <a:rPr lang="en-US" sz="3600" dirty="0" smtClean="0"/>
              <a:t>Developing the Workforce of Tomorrow</a:t>
            </a:r>
          </a:p>
          <a:p>
            <a:pPr lvl="1">
              <a:buClr>
                <a:schemeClr val="bg1">
                  <a:lumMod val="50000"/>
                </a:schemeClr>
              </a:buClr>
              <a:buFont typeface="Wingdings" pitchFamily="2" charset="2"/>
              <a:buChar char="Ø"/>
            </a:pPr>
            <a:r>
              <a:rPr lang="en-US" sz="3400" dirty="0" smtClean="0"/>
              <a:t>Business and Education Connect</a:t>
            </a:r>
          </a:p>
          <a:p>
            <a:pPr>
              <a:buNone/>
            </a:pPr>
            <a:endParaRPr lang="en-US" dirty="0"/>
          </a:p>
        </p:txBody>
      </p:sp>
    </p:spTree>
    <p:extLst>
      <p:ext uri="{BB962C8B-B14F-4D97-AF65-F5344CB8AC3E}">
        <p14:creationId xmlns:p14="http://schemas.microsoft.com/office/powerpoint/2010/main" val="1678161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2514600"/>
            <a:ext cx="7408333" cy="3450696"/>
          </a:xfrm>
        </p:spPr>
        <p:txBody>
          <a:bodyPr>
            <a:normAutofit/>
          </a:bodyPr>
          <a:lstStyle/>
          <a:p>
            <a:r>
              <a:rPr lang="en-US" sz="2800" dirty="0" smtClean="0"/>
              <a:t>Why </a:t>
            </a:r>
            <a:r>
              <a:rPr lang="en-US" sz="2800" dirty="0"/>
              <a:t>parents should care </a:t>
            </a:r>
            <a:endParaRPr lang="en-US" sz="2800" dirty="0" smtClean="0"/>
          </a:p>
          <a:p>
            <a:r>
              <a:rPr lang="en-US" sz="2800" dirty="0" smtClean="0"/>
              <a:t>Labor Market Information – where are the jobs?</a:t>
            </a:r>
          </a:p>
          <a:p>
            <a:pPr lvl="1"/>
            <a:r>
              <a:rPr lang="en-US" sz="2600" dirty="0" smtClean="0"/>
              <a:t>Shift in need to “High Skill Education”</a:t>
            </a:r>
          </a:p>
          <a:p>
            <a:r>
              <a:rPr lang="en-US" sz="2800" dirty="0" smtClean="0"/>
              <a:t>Better informed decisions for students = better success!</a:t>
            </a:r>
            <a:endParaRPr lang="en-US" sz="2800" dirty="0"/>
          </a:p>
        </p:txBody>
      </p:sp>
      <p:sp>
        <p:nvSpPr>
          <p:cNvPr id="3" name="Title 2"/>
          <p:cNvSpPr>
            <a:spLocks noGrp="1"/>
          </p:cNvSpPr>
          <p:nvPr>
            <p:ph type="title"/>
          </p:nvPr>
        </p:nvSpPr>
        <p:spPr/>
        <p:txBody>
          <a:bodyPr>
            <a:normAutofit fontScale="90000"/>
          </a:bodyPr>
          <a:lstStyle/>
          <a:p>
            <a:r>
              <a:rPr lang="en-US" dirty="0" smtClean="0"/>
              <a:t>Major Components of the Workshop</a:t>
            </a:r>
            <a:endParaRPr lang="en-US" dirty="0"/>
          </a:p>
        </p:txBody>
      </p:sp>
    </p:spTree>
    <p:extLst>
      <p:ext uri="{BB962C8B-B14F-4D97-AF65-F5344CB8AC3E}">
        <p14:creationId xmlns:p14="http://schemas.microsoft.com/office/powerpoint/2010/main" val="3919368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0"/>
            <a:ext cx="5829300" cy="754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10654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971800"/>
            <a:ext cx="8229600" cy="838200"/>
          </a:xfrm>
        </p:spPr>
        <p:txBody>
          <a:bodyPr/>
          <a:lstStyle/>
          <a:p>
            <a:pPr algn="ctr">
              <a:buNone/>
            </a:pPr>
            <a:r>
              <a:rPr lang="en-US" sz="4000" b="1" dirty="0" smtClean="0">
                <a:solidFill>
                  <a:schemeClr val="bg2">
                    <a:lumMod val="50000"/>
                  </a:schemeClr>
                </a:solidFill>
              </a:rPr>
              <a:t>1. College Completion Rates</a:t>
            </a:r>
          </a:p>
          <a:p>
            <a:endParaRPr lang="en-US" dirty="0"/>
          </a:p>
        </p:txBody>
      </p:sp>
      <p:sp>
        <p:nvSpPr>
          <p:cNvPr id="3" name="Title 2"/>
          <p:cNvSpPr>
            <a:spLocks noGrp="1"/>
          </p:cNvSpPr>
          <p:nvPr>
            <p:ph type="title"/>
          </p:nvPr>
        </p:nvSpPr>
        <p:spPr/>
        <p:txBody>
          <a:bodyPr>
            <a:noAutofit/>
          </a:bodyPr>
          <a:lstStyle/>
          <a:p>
            <a:r>
              <a:rPr lang="en-US" sz="3600" dirty="0" smtClean="0"/>
              <a:t>Reasons Why Helping Your Child Make Career Decisions is Important</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lide(fromBottom)">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academics,education,graduations,persons,special occasions,caps,ceremonies"/>
          <p:cNvPicPr>
            <a:picLocks noGrp="1"/>
          </p:cNvPicPr>
          <p:nvPr>
            <p:ph idx="1"/>
          </p:nvPr>
        </p:nvPicPr>
        <p:blipFill>
          <a:blip r:embed="rId3" cstate="print"/>
          <a:srcRect/>
          <a:stretch>
            <a:fillRect/>
          </a:stretch>
        </p:blipFill>
        <p:spPr bwMode="auto">
          <a:xfrm>
            <a:off x="1981200" y="1981200"/>
            <a:ext cx="1166812" cy="1232693"/>
          </a:xfrm>
          <a:prstGeom prst="rect">
            <a:avLst/>
          </a:prstGeom>
          <a:noFill/>
          <a:ln w="9525">
            <a:noFill/>
            <a:miter lim="800000"/>
            <a:headEnd/>
            <a:tailEnd/>
          </a:ln>
        </p:spPr>
      </p:pic>
      <p:sp>
        <p:nvSpPr>
          <p:cNvPr id="3" name="Title 2"/>
          <p:cNvSpPr>
            <a:spLocks noGrp="1"/>
          </p:cNvSpPr>
          <p:nvPr>
            <p:ph type="title"/>
          </p:nvPr>
        </p:nvSpPr>
        <p:spPr/>
        <p:txBody>
          <a:bodyPr>
            <a:normAutofit fontScale="90000"/>
          </a:bodyPr>
          <a:lstStyle/>
          <a:p>
            <a:pPr algn="ctr"/>
            <a:r>
              <a:rPr lang="en-US" dirty="0" smtClean="0"/>
              <a:t>10 Students Enter a 4-year Degree Program as Freshman</a:t>
            </a:r>
            <a:endParaRPr lang="en-US" dirty="0"/>
          </a:p>
        </p:txBody>
      </p:sp>
      <p:pic>
        <p:nvPicPr>
          <p:cNvPr id="16" name="Content Placeholder 14" descr="academics,education,graduations,persons,special occasions,caps,ceremonies"/>
          <p:cNvPicPr>
            <a:picLocks/>
          </p:cNvPicPr>
          <p:nvPr/>
        </p:nvPicPr>
        <p:blipFill>
          <a:blip r:embed="rId3" cstate="print"/>
          <a:srcRect/>
          <a:stretch>
            <a:fillRect/>
          </a:stretch>
        </p:blipFill>
        <p:spPr bwMode="auto">
          <a:xfrm>
            <a:off x="3048000" y="1981200"/>
            <a:ext cx="1166812" cy="1232693"/>
          </a:xfrm>
          <a:prstGeom prst="rect">
            <a:avLst/>
          </a:prstGeom>
          <a:noFill/>
          <a:ln w="9525">
            <a:noFill/>
            <a:miter lim="800000"/>
            <a:headEnd/>
            <a:tailEnd/>
          </a:ln>
        </p:spPr>
      </p:pic>
      <p:pic>
        <p:nvPicPr>
          <p:cNvPr id="17" name="Content Placeholder 14" descr="academics,education,graduations,persons,special occasions,caps,ceremonies"/>
          <p:cNvPicPr>
            <a:picLocks/>
          </p:cNvPicPr>
          <p:nvPr/>
        </p:nvPicPr>
        <p:blipFill>
          <a:blip r:embed="rId3" cstate="print"/>
          <a:srcRect/>
          <a:stretch>
            <a:fillRect/>
          </a:stretch>
        </p:blipFill>
        <p:spPr bwMode="auto">
          <a:xfrm>
            <a:off x="4038600" y="1981200"/>
            <a:ext cx="1166812" cy="1232693"/>
          </a:xfrm>
          <a:prstGeom prst="rect">
            <a:avLst/>
          </a:prstGeom>
          <a:noFill/>
          <a:ln w="9525">
            <a:noFill/>
            <a:miter lim="800000"/>
            <a:headEnd/>
            <a:tailEnd/>
          </a:ln>
        </p:spPr>
      </p:pic>
      <p:pic>
        <p:nvPicPr>
          <p:cNvPr id="18" name="Content Placeholder 14" descr="academics,education,graduations,persons,special occasions,caps,ceremonies"/>
          <p:cNvPicPr>
            <a:picLocks/>
          </p:cNvPicPr>
          <p:nvPr/>
        </p:nvPicPr>
        <p:blipFill>
          <a:blip r:embed="rId3" cstate="print"/>
          <a:srcRect/>
          <a:stretch>
            <a:fillRect/>
          </a:stretch>
        </p:blipFill>
        <p:spPr bwMode="auto">
          <a:xfrm>
            <a:off x="5105400" y="1981200"/>
            <a:ext cx="1166812" cy="1232693"/>
          </a:xfrm>
          <a:prstGeom prst="rect">
            <a:avLst/>
          </a:prstGeom>
          <a:noFill/>
          <a:ln w="9525">
            <a:noFill/>
            <a:miter lim="800000"/>
            <a:headEnd/>
            <a:tailEnd/>
          </a:ln>
        </p:spPr>
      </p:pic>
      <p:pic>
        <p:nvPicPr>
          <p:cNvPr id="19" name="Content Placeholder 14" descr="academics,education,graduations,persons,special occasions,caps,ceremonies"/>
          <p:cNvPicPr>
            <a:picLocks/>
          </p:cNvPicPr>
          <p:nvPr/>
        </p:nvPicPr>
        <p:blipFill>
          <a:blip r:embed="rId3" cstate="print"/>
          <a:srcRect/>
          <a:stretch>
            <a:fillRect/>
          </a:stretch>
        </p:blipFill>
        <p:spPr bwMode="auto">
          <a:xfrm>
            <a:off x="6096000" y="1981200"/>
            <a:ext cx="1166812" cy="1232693"/>
          </a:xfrm>
          <a:prstGeom prst="rect">
            <a:avLst/>
          </a:prstGeom>
          <a:noFill/>
          <a:ln w="9525">
            <a:noFill/>
            <a:miter lim="800000"/>
            <a:headEnd/>
            <a:tailEnd/>
          </a:ln>
        </p:spPr>
      </p:pic>
      <p:pic>
        <p:nvPicPr>
          <p:cNvPr id="20" name="Content Placeholder 14" descr="academics,education,graduations,persons,special occasions,caps,ceremonies"/>
          <p:cNvPicPr>
            <a:picLocks/>
          </p:cNvPicPr>
          <p:nvPr/>
        </p:nvPicPr>
        <p:blipFill>
          <a:blip r:embed="rId3" cstate="print"/>
          <a:srcRect/>
          <a:stretch>
            <a:fillRect/>
          </a:stretch>
        </p:blipFill>
        <p:spPr bwMode="auto">
          <a:xfrm>
            <a:off x="2057400" y="3352800"/>
            <a:ext cx="1166812" cy="1232693"/>
          </a:xfrm>
          <a:prstGeom prst="rect">
            <a:avLst/>
          </a:prstGeom>
          <a:noFill/>
          <a:ln w="9525">
            <a:noFill/>
            <a:miter lim="800000"/>
            <a:headEnd/>
            <a:tailEnd/>
          </a:ln>
        </p:spPr>
      </p:pic>
      <p:pic>
        <p:nvPicPr>
          <p:cNvPr id="21" name="Content Placeholder 14" descr="academics,education,graduations,persons,special occasions,caps,ceremonies"/>
          <p:cNvPicPr>
            <a:picLocks/>
          </p:cNvPicPr>
          <p:nvPr/>
        </p:nvPicPr>
        <p:blipFill>
          <a:blip r:embed="rId3" cstate="print"/>
          <a:srcRect/>
          <a:stretch>
            <a:fillRect/>
          </a:stretch>
        </p:blipFill>
        <p:spPr bwMode="auto">
          <a:xfrm>
            <a:off x="3124200" y="3352800"/>
            <a:ext cx="1166812" cy="1232693"/>
          </a:xfrm>
          <a:prstGeom prst="rect">
            <a:avLst/>
          </a:prstGeom>
          <a:noFill/>
          <a:ln w="9525">
            <a:noFill/>
            <a:miter lim="800000"/>
            <a:headEnd/>
            <a:tailEnd/>
          </a:ln>
        </p:spPr>
      </p:pic>
      <p:pic>
        <p:nvPicPr>
          <p:cNvPr id="22" name="Content Placeholder 14" descr="academics,education,graduations,persons,special occasions,caps,ceremonies"/>
          <p:cNvPicPr>
            <a:picLocks/>
          </p:cNvPicPr>
          <p:nvPr/>
        </p:nvPicPr>
        <p:blipFill>
          <a:blip r:embed="rId3" cstate="print"/>
          <a:srcRect/>
          <a:stretch>
            <a:fillRect/>
          </a:stretch>
        </p:blipFill>
        <p:spPr bwMode="auto">
          <a:xfrm>
            <a:off x="4114800" y="3276600"/>
            <a:ext cx="1166812" cy="1232693"/>
          </a:xfrm>
          <a:prstGeom prst="rect">
            <a:avLst/>
          </a:prstGeom>
          <a:noFill/>
          <a:ln w="9525">
            <a:noFill/>
            <a:miter lim="800000"/>
            <a:headEnd/>
            <a:tailEnd/>
          </a:ln>
        </p:spPr>
      </p:pic>
      <p:pic>
        <p:nvPicPr>
          <p:cNvPr id="23" name="Content Placeholder 14" descr="academics,education,graduations,persons,special occasions,caps,ceremonies"/>
          <p:cNvPicPr>
            <a:picLocks/>
          </p:cNvPicPr>
          <p:nvPr/>
        </p:nvPicPr>
        <p:blipFill>
          <a:blip r:embed="rId3" cstate="print"/>
          <a:srcRect/>
          <a:stretch>
            <a:fillRect/>
          </a:stretch>
        </p:blipFill>
        <p:spPr bwMode="auto">
          <a:xfrm>
            <a:off x="5181600" y="3352800"/>
            <a:ext cx="1166812" cy="1232693"/>
          </a:xfrm>
          <a:prstGeom prst="rect">
            <a:avLst/>
          </a:prstGeom>
          <a:noFill/>
          <a:ln w="9525">
            <a:noFill/>
            <a:miter lim="800000"/>
            <a:headEnd/>
            <a:tailEnd/>
          </a:ln>
        </p:spPr>
      </p:pic>
      <p:pic>
        <p:nvPicPr>
          <p:cNvPr id="24" name="Content Placeholder 14" descr="academics,education,graduations,persons,special occasions,caps,ceremonies"/>
          <p:cNvPicPr>
            <a:picLocks/>
          </p:cNvPicPr>
          <p:nvPr/>
        </p:nvPicPr>
        <p:blipFill>
          <a:blip r:embed="rId3" cstate="print"/>
          <a:srcRect/>
          <a:stretch>
            <a:fillRect/>
          </a:stretch>
        </p:blipFill>
        <p:spPr bwMode="auto">
          <a:xfrm>
            <a:off x="6172200" y="3352800"/>
            <a:ext cx="1166812" cy="12326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2254</TotalTime>
  <Words>1984</Words>
  <Application>Microsoft Office PowerPoint</Application>
  <PresentationFormat>On-screen Show (4:3)</PresentationFormat>
  <Paragraphs>337</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Waveform</vt:lpstr>
      <vt:lpstr>Parent Workshops  </vt:lpstr>
      <vt:lpstr>Our Goals of this Workshop:</vt:lpstr>
      <vt:lpstr>North Central Pennsylvania Workforce Investment Board</vt:lpstr>
      <vt:lpstr>Workforce Investment Board</vt:lpstr>
      <vt:lpstr>Workforce Investment Board - Priorities</vt:lpstr>
      <vt:lpstr>Major Components of the Workshop</vt:lpstr>
      <vt:lpstr>PowerPoint Presentation</vt:lpstr>
      <vt:lpstr>Reasons Why Helping Your Child Make Career Decisions is Important</vt:lpstr>
      <vt:lpstr>10 Students Enter a 4-year Degree Program as Freshman</vt:lpstr>
      <vt:lpstr>Fewer than 8 Students Return for the Sophomore Year</vt:lpstr>
      <vt:lpstr>Just over Half Complete the 4-year Degree after 6 Years</vt:lpstr>
      <vt:lpstr>Reasons Why Helping Your Child Make Career Decisions is Important</vt:lpstr>
      <vt:lpstr>Multiple Paths to Success Beyond High School</vt:lpstr>
      <vt:lpstr>Reasons Why Helping Your Child Make Career Decisions is Important</vt:lpstr>
      <vt:lpstr>Not all jobs require a Bachelor’s Degree</vt:lpstr>
      <vt:lpstr>Why other degrees and types of education are valuable</vt:lpstr>
      <vt:lpstr>Reasons Why Helping Your Child Make Career Decisions is Important</vt:lpstr>
      <vt:lpstr>Expensive Exercise in Career Exploration?</vt:lpstr>
      <vt:lpstr>Reasons Why Helping Your Child Make Career Decisions is Important</vt:lpstr>
      <vt:lpstr>Student Loan Debt</vt:lpstr>
      <vt:lpstr>Helping Your Child Make  Decisions is Important – In Summary</vt:lpstr>
      <vt:lpstr>Labor Market Information – where are the jobs? </vt:lpstr>
      <vt:lpstr>The Need for Technical and Technologically Trained workers</vt:lpstr>
      <vt:lpstr>Experts Agree on a Skills Gap</vt:lpstr>
      <vt:lpstr>What about the skill gap?</vt:lpstr>
      <vt:lpstr>Let’s take at look at the U.S </vt:lpstr>
      <vt:lpstr>Let’s take at look at the U.S </vt:lpstr>
      <vt:lpstr>Free agent economy</vt:lpstr>
      <vt:lpstr>Unemployment by degree</vt:lpstr>
      <vt:lpstr>Largest Industries – North Central</vt:lpstr>
      <vt:lpstr>Resources for Parents and Students</vt:lpstr>
      <vt:lpstr>PowerPoint Presentation</vt:lpstr>
      <vt:lpstr>PowerPoint Presentation</vt:lpstr>
      <vt:lpstr>PowerPoint Presentation</vt:lpstr>
      <vt:lpstr>Online Resources with Interest Assessment</vt:lpstr>
      <vt:lpstr>Great Resource:  Department of Labor &amp; Industry</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Education</dc:title>
  <dc:creator>pstreich</dc:creator>
  <cp:lastModifiedBy>Betty</cp:lastModifiedBy>
  <cp:revision>103</cp:revision>
  <cp:lastPrinted>2014-06-05T19:09:30Z</cp:lastPrinted>
  <dcterms:created xsi:type="dcterms:W3CDTF">2012-04-23T15:09:50Z</dcterms:created>
  <dcterms:modified xsi:type="dcterms:W3CDTF">2014-07-10T18:17:26Z</dcterms:modified>
</cp:coreProperties>
</file>