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64" r:id="rId12"/>
    <p:sldId id="271" r:id="rId13"/>
    <p:sldId id="265" r:id="rId14"/>
    <p:sldId id="268" r:id="rId15"/>
    <p:sldId id="273" r:id="rId16"/>
    <p:sldId id="275" r:id="rId17"/>
    <p:sldId id="276" r:id="rId18"/>
    <p:sldId id="267" r:id="rId19"/>
    <p:sldId id="277" r:id="rId20"/>
    <p:sldId id="26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382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6D3EE-8003-48DC-9C5D-F59BED88767D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AECB-B8CA-452B-BE6C-8EDFC825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7.jpeg"/><Relationship Id="rId2" Type="http://schemas.openxmlformats.org/officeDocument/2006/relationships/hyperlink" Target="https://gavs.gavirtualschool.org/gavsreg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atestprep.com/Member-Login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fanninchs.owschools.com/owsoo/login/auth;jsessionid=7a3396c06b99bb61ab11c82d4800.io8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tudentclearinghous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ct.org/explorestuden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profil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fannin.k12.ga.us/campus/fannin.js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ppalachian_Mounta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77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Increasing Postsecondary Education Attainment in Appalachia:</a:t>
            </a:r>
            <a:br>
              <a:rPr lang="en-US" sz="4800" b="1" dirty="0" smtClean="0"/>
            </a:br>
            <a:r>
              <a:rPr lang="en-US" sz="4000" b="1" i="1" dirty="0" smtClean="0"/>
              <a:t>Effective Practices/Enduring Challenges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b="1" dirty="0" smtClean="0"/>
              <a:t>Georgia Student Growth Model</a:t>
            </a:r>
            <a:br>
              <a:rPr lang="en-US" b="1" dirty="0" smtClean="0"/>
            </a:br>
            <a:r>
              <a:rPr lang="en-US" b="1" dirty="0" smtClean="0"/>
              <a:t>(GSGM)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Did this student grow more or less than academically-similar students?</a:t>
            </a:r>
          </a:p>
          <a:p>
            <a:endParaRPr lang="en-US" dirty="0" smtClean="0"/>
          </a:p>
          <a:p>
            <a:r>
              <a:rPr lang="en-US" dirty="0" smtClean="0"/>
              <a:t>Are students growing as much in math as in reading?  </a:t>
            </a:r>
          </a:p>
          <a:p>
            <a:endParaRPr lang="en-US" dirty="0" smtClean="0"/>
          </a:p>
          <a:p>
            <a:r>
              <a:rPr lang="en-US" dirty="0" smtClean="0"/>
              <a:t>Are students on track to reach or exceed proficiency?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217862" cy="6851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Online Learning, Interventions, Enrichment, &amp; Remediation</a:t>
            </a:r>
            <a:endParaRPr lang="en-US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25"/>
            <a:ext cx="5067300" cy="2476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Georgia Virtual School</a:t>
            </a:r>
          </a:p>
          <a:p>
            <a:pPr marL="0" indent="0"/>
            <a:r>
              <a:rPr lang="en-US" dirty="0" smtClean="0"/>
              <a:t>Odyssey Ware</a:t>
            </a:r>
          </a:p>
          <a:p>
            <a:pPr marL="0" indent="0"/>
            <a:r>
              <a:rPr lang="en-US" dirty="0" smtClean="0"/>
              <a:t>USA Test Prep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524000"/>
            <a:ext cx="3746500" cy="2809875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17" y="5257800"/>
            <a:ext cx="5549969" cy="157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 Learning Objective</a:t>
            </a:r>
            <a:br>
              <a:rPr lang="en-US" b="1" dirty="0" smtClean="0"/>
            </a:br>
            <a:r>
              <a:rPr lang="en-US" b="1" dirty="0" smtClean="0"/>
              <a:t>(SLO)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Teacher Keys Evaluation System (TKES)</a:t>
            </a:r>
          </a:p>
          <a:p>
            <a:endParaRPr lang="en-US" b="1" i="1" dirty="0" smtClean="0"/>
          </a:p>
          <a:p>
            <a:r>
              <a:rPr lang="en-US" b="1" i="1" dirty="0" smtClean="0"/>
              <a:t>Non-Tested Subjects (70-75%)</a:t>
            </a:r>
          </a:p>
          <a:p>
            <a:endParaRPr lang="en-US" b="1" i="1" dirty="0" smtClean="0"/>
          </a:p>
          <a:p>
            <a:r>
              <a:rPr lang="en-US" b="1" i="1" dirty="0" smtClean="0"/>
              <a:t>Student Growth Percentile Measure</a:t>
            </a:r>
          </a:p>
          <a:p>
            <a:endParaRPr lang="en-US" b="1" i="1" dirty="0" smtClean="0"/>
          </a:p>
          <a:p>
            <a:r>
              <a:rPr lang="en-US" b="1" i="1" dirty="0" smtClean="0"/>
              <a:t>Content-Specific</a:t>
            </a:r>
          </a:p>
          <a:p>
            <a:endParaRPr lang="en-US" b="1" i="1" dirty="0" smtClean="0"/>
          </a:p>
          <a:p>
            <a:r>
              <a:rPr lang="en-US" b="1" i="1" dirty="0" smtClean="0"/>
              <a:t>Measureable</a:t>
            </a:r>
          </a:p>
          <a:p>
            <a:endParaRPr lang="en-US" b="1" i="1" dirty="0" smtClean="0"/>
          </a:p>
          <a:p>
            <a:r>
              <a:rPr lang="en-US" b="1" i="1" dirty="0"/>
              <a:t>F</a:t>
            </a:r>
            <a:r>
              <a:rPr lang="en-US" b="1" i="1" dirty="0" smtClean="0"/>
              <a:t>ocused on Growth in Student Learning</a:t>
            </a:r>
          </a:p>
          <a:p>
            <a:endParaRPr lang="en-US" b="1" i="1" dirty="0" smtClean="0"/>
          </a:p>
          <a:p>
            <a:r>
              <a:rPr lang="en-US" b="1" i="1" dirty="0"/>
              <a:t>A</a:t>
            </a:r>
            <a:r>
              <a:rPr lang="en-US" b="1" i="1" dirty="0" smtClean="0"/>
              <a:t>ligned to Curriculum Standards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Data Source</a:t>
            </a:r>
          </a:p>
          <a:p>
            <a:endParaRPr lang="en-US" dirty="0" smtClean="0"/>
          </a:p>
          <a:p>
            <a:r>
              <a:rPr lang="en-US" dirty="0" smtClean="0"/>
              <a:t>College Admissions</a:t>
            </a:r>
          </a:p>
          <a:p>
            <a:endParaRPr lang="en-US" dirty="0" smtClean="0"/>
          </a:p>
          <a:p>
            <a:r>
              <a:rPr lang="en-US" dirty="0" smtClean="0"/>
              <a:t>PROBE Fair</a:t>
            </a:r>
          </a:p>
          <a:p>
            <a:endParaRPr lang="en-US" dirty="0" smtClean="0"/>
          </a:p>
          <a:p>
            <a:r>
              <a:rPr lang="en-US" dirty="0" smtClean="0"/>
              <a:t>College Visits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172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406"/>
          </a:xfrm>
        </p:spPr>
      </p:pic>
    </p:spTree>
    <p:extLst>
      <p:ext uri="{BB962C8B-B14F-4D97-AF65-F5344CB8AC3E}">
        <p14:creationId xmlns:p14="http://schemas.microsoft.com/office/powerpoint/2010/main" val="7839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6" y="0"/>
            <a:ext cx="9185186" cy="6802024"/>
          </a:xfrm>
        </p:spPr>
      </p:pic>
    </p:spTree>
    <p:extLst>
      <p:ext uri="{BB962C8B-B14F-4D97-AF65-F5344CB8AC3E}">
        <p14:creationId xmlns:p14="http://schemas.microsoft.com/office/powerpoint/2010/main" val="986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Other 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Criterion Referenced Competency Test (CRCT)</a:t>
            </a:r>
          </a:p>
          <a:p>
            <a:endParaRPr lang="en-US" dirty="0" smtClean="0"/>
          </a:p>
          <a:p>
            <a:r>
              <a:rPr lang="en-US" dirty="0" smtClean="0"/>
              <a:t>End of Course Test (EOCT)</a:t>
            </a:r>
          </a:p>
          <a:p>
            <a:endParaRPr lang="en-US" dirty="0" smtClean="0"/>
          </a:p>
          <a:p>
            <a:r>
              <a:rPr lang="en-US" dirty="0" smtClean="0"/>
              <a:t>ACT Explore (Universal Screener)</a:t>
            </a:r>
          </a:p>
          <a:p>
            <a:endParaRPr lang="en-US" dirty="0" smtClean="0"/>
          </a:p>
          <a:p>
            <a:r>
              <a:rPr lang="en-US" dirty="0" smtClean="0"/>
              <a:t>PSAT (AP Potential)</a:t>
            </a:r>
          </a:p>
          <a:p>
            <a:endParaRPr lang="en-US" dirty="0" smtClean="0"/>
          </a:p>
          <a:p>
            <a:r>
              <a:rPr lang="en-US" dirty="0" smtClean="0"/>
              <a:t>Diagnostic and Benchmark Exams</a:t>
            </a:r>
          </a:p>
          <a:p>
            <a:endParaRPr lang="en-US" dirty="0" smtClean="0"/>
          </a:p>
          <a:p>
            <a:r>
              <a:rPr lang="en-US" dirty="0" smtClean="0"/>
              <a:t>Classroom Exams/Projects/Observations</a:t>
            </a:r>
          </a:p>
          <a:p>
            <a:endParaRPr lang="en-US" dirty="0" smtClean="0"/>
          </a:p>
          <a:p>
            <a:r>
              <a:rPr lang="en-US" dirty="0" smtClean="0"/>
              <a:t>School Improvement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Freshmen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Essentials</a:t>
            </a:r>
          </a:p>
          <a:p>
            <a:r>
              <a:rPr lang="en-US" dirty="0" smtClean="0"/>
              <a:t>ACT Explore</a:t>
            </a:r>
          </a:p>
          <a:p>
            <a:r>
              <a:rPr lang="en-US" dirty="0" smtClean="0"/>
              <a:t>USA Test Prep</a:t>
            </a:r>
          </a:p>
          <a:p>
            <a:r>
              <a:rPr lang="en-US" dirty="0" smtClean="0"/>
              <a:t>Interventions</a:t>
            </a:r>
          </a:p>
          <a:p>
            <a:r>
              <a:rPr lang="en-US" dirty="0" smtClean="0"/>
              <a:t>Infinite Campus</a:t>
            </a:r>
          </a:p>
          <a:p>
            <a:r>
              <a:rPr lang="en-US" dirty="0" smtClean="0"/>
              <a:t>Core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33376"/>
            <a:ext cx="8572500" cy="408622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Data to Inform Academic Needs &amp; Provide Interventions for College Access and Success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77000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 W. Cioffi, Principal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Heather Collis, Academic Coach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3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 Aspire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is going away and moving to ASPIRE</a:t>
            </a:r>
          </a:p>
          <a:p>
            <a:r>
              <a:rPr lang="en-US" dirty="0" smtClean="0">
                <a:hlinkClick r:id="rId2"/>
              </a:rPr>
              <a:t>www.actprofile.org</a:t>
            </a:r>
            <a:r>
              <a:rPr lang="en-US" dirty="0" smtClean="0"/>
              <a:t> for more information</a:t>
            </a:r>
          </a:p>
          <a:p>
            <a:r>
              <a:rPr lang="en-US" dirty="0" smtClean="0"/>
              <a:t>Summative Assessments (computer or paper/pencil)</a:t>
            </a:r>
          </a:p>
          <a:p>
            <a:r>
              <a:rPr lang="en-US" dirty="0" smtClean="0"/>
              <a:t>Periodic Assessments (online)</a:t>
            </a:r>
          </a:p>
          <a:p>
            <a:r>
              <a:rPr lang="en-US" dirty="0" smtClean="0"/>
              <a:t>Classroom Assessment (quizzes </a:t>
            </a:r>
            <a:r>
              <a:rPr lang="en-US" smtClean="0"/>
              <a:t>domain specific)</a:t>
            </a:r>
            <a:endParaRPr lang="en-US" dirty="0" smtClean="0"/>
          </a:p>
          <a:p>
            <a:r>
              <a:rPr lang="en-US" dirty="0" smtClean="0"/>
              <a:t>Shirley will send email to all GACHE schools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Fannin County, Georgia</a:t>
            </a:r>
            <a:endParaRPr lang="en-US" b="1" dirty="0"/>
          </a:p>
        </p:txBody>
      </p:sp>
      <p:pic>
        <p:nvPicPr>
          <p:cNvPr id="6" name="Picture 5" descr="Fannin County Georgia.jpg"/>
          <p:cNvPicPr>
            <a:picLocks noChangeAspect="1"/>
          </p:cNvPicPr>
          <p:nvPr/>
        </p:nvPicPr>
        <p:blipFill rotWithShape="1">
          <a:blip r:embed="rId3" cstate="print"/>
          <a:srcRect l="17161" t="2789" r="25203" b="4363"/>
          <a:stretch/>
        </p:blipFill>
        <p:spPr>
          <a:xfrm>
            <a:off x="4800600" y="1219200"/>
            <a:ext cx="3699164" cy="53062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5410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Population</a:t>
            </a:r>
          </a:p>
          <a:p>
            <a:pPr lvl="1"/>
            <a:r>
              <a:rPr lang="en-US" b="1" dirty="0" smtClean="0"/>
              <a:t>23,492 (2012)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Median Household Income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$35,446 (2008-2012)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Tourist Destination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SPLOST 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$324,000 (May 2014)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5 Schools</a:t>
            </a: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3 Elementary Schools</a:t>
            </a: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1 Middle School</a:t>
            </a: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1 High School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b="1" dirty="0" smtClean="0"/>
              <a:t>Fannin County High School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304800"/>
            <a:ext cx="2812473" cy="5152496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" y="1143000"/>
            <a:ext cx="9130146" cy="5715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Enrollment: 830</a:t>
            </a:r>
          </a:p>
          <a:p>
            <a:endParaRPr lang="en-US" dirty="0" smtClean="0"/>
          </a:p>
          <a:p>
            <a:r>
              <a:rPr lang="en-US" dirty="0" smtClean="0"/>
              <a:t>ED Population: 473</a:t>
            </a:r>
          </a:p>
          <a:p>
            <a:endParaRPr lang="en-US" dirty="0" smtClean="0"/>
          </a:p>
          <a:p>
            <a:r>
              <a:rPr lang="en-US" dirty="0" smtClean="0"/>
              <a:t>SWD Population: 105</a:t>
            </a:r>
          </a:p>
          <a:p>
            <a:endParaRPr lang="en-US" dirty="0" smtClean="0"/>
          </a:p>
          <a:p>
            <a:r>
              <a:rPr lang="en-US" dirty="0" smtClean="0"/>
              <a:t>Platinum Award 2012</a:t>
            </a:r>
          </a:p>
          <a:p>
            <a:endParaRPr lang="en-US" dirty="0" smtClean="0"/>
          </a:p>
          <a:p>
            <a:r>
              <a:rPr lang="en-US" dirty="0" smtClean="0"/>
              <a:t>Graduation Rate 5-Year Average 87%</a:t>
            </a:r>
          </a:p>
          <a:p>
            <a:endParaRPr lang="en-US" dirty="0" smtClean="0"/>
          </a:p>
          <a:p>
            <a:r>
              <a:rPr lang="en-US" dirty="0" smtClean="0"/>
              <a:t>Average Daily Attendance 95.6%</a:t>
            </a:r>
          </a:p>
          <a:p>
            <a:endParaRPr lang="en-US" dirty="0" smtClean="0"/>
          </a:p>
          <a:p>
            <a:r>
              <a:rPr lang="en-US" dirty="0" smtClean="0"/>
              <a:t>AP Success 5-Year Trend</a:t>
            </a:r>
          </a:p>
          <a:p>
            <a:pPr lvl="1"/>
            <a:r>
              <a:rPr lang="en-US" dirty="0" smtClean="0"/>
              <a:t>Increase from 38.5% (2009) to 58.1% (2013)</a:t>
            </a:r>
          </a:p>
          <a:p>
            <a:pPr lvl="1"/>
            <a:r>
              <a:rPr lang="en-US" dirty="0" smtClean="0"/>
              <a:t>Above Global Average 2012</a:t>
            </a:r>
          </a:p>
          <a:p>
            <a:pPr lvl="1"/>
            <a:r>
              <a:rPr lang="en-US" dirty="0" smtClean="0"/>
              <a:t>Above State Average 2011-2013</a:t>
            </a:r>
          </a:p>
          <a:p>
            <a:r>
              <a:rPr lang="en-US" dirty="0" smtClean="0"/>
              <a:t>GHSGWT 1</a:t>
            </a:r>
            <a:r>
              <a:rPr lang="en-US" baseline="30000" dirty="0" smtClean="0"/>
              <a:t>st</a:t>
            </a:r>
            <a:r>
              <a:rPr lang="en-US" dirty="0" smtClean="0"/>
              <a:t> Time Test Takers Pass Rate 98%</a:t>
            </a:r>
          </a:p>
          <a:p>
            <a:endParaRPr lang="en-US" dirty="0" smtClean="0"/>
          </a:p>
          <a:p>
            <a:r>
              <a:rPr lang="en-US" dirty="0" smtClean="0"/>
              <a:t>GACHE Funding</a:t>
            </a:r>
          </a:p>
          <a:p>
            <a:endParaRPr lang="en-US" dirty="0" smtClean="0"/>
          </a:p>
          <a:p>
            <a:r>
              <a:rPr lang="en-US" dirty="0" smtClean="0"/>
              <a:t>Pioneer Regional Educational Service Agency (RESA)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Why Data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057399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Define Needs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Set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057399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Plan Interventions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Evaluate Progress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372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5" y="0"/>
            <a:ext cx="9171707" cy="6878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 Information System</a:t>
            </a:r>
            <a:br>
              <a:rPr lang="en-US" b="1" dirty="0" smtClean="0"/>
            </a:br>
            <a:r>
              <a:rPr lang="en-US" b="1" dirty="0" smtClean="0"/>
              <a:t>(SIS)</a:t>
            </a:r>
            <a:endParaRPr lang="en-US" b="1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7" y="4509807"/>
            <a:ext cx="3143250" cy="23481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 Campus</a:t>
            </a:r>
          </a:p>
          <a:p>
            <a:r>
              <a:rPr lang="en-US" dirty="0" smtClean="0"/>
              <a:t>Largest American-Owned SIS </a:t>
            </a:r>
          </a:p>
          <a:p>
            <a:r>
              <a:rPr lang="en-US" dirty="0" smtClean="0"/>
              <a:t>20 Years</a:t>
            </a:r>
          </a:p>
          <a:p>
            <a:r>
              <a:rPr lang="en-US" dirty="0"/>
              <a:t>T</a:t>
            </a:r>
            <a:r>
              <a:rPr lang="en-US" dirty="0" smtClean="0"/>
              <a:t>ools to streamline student progress, enable stakeholder communication and individualize instruction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47" y="0"/>
            <a:ext cx="92920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Statewide Longitudinal Data System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(SLDS)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74047" y="1600200"/>
            <a:ext cx="9292094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more informed (data-driven) decisions designed to improve student learning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students' academic strengths and weaknesses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student achievement and close achievement gaps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and address potential recurring impediments to student learning, e.g., problems with attendance or difficulty in mastering prerequisite knowledge or skills, before they negatively affect student success  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 create targeted differentiation groups and cohorts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" y="20782"/>
            <a:ext cx="9043355" cy="348441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8915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Teacher Resource Link (TRL)</a:t>
            </a:r>
            <a:br>
              <a:rPr lang="en-US" b="1" dirty="0" smtClean="0"/>
            </a:br>
            <a:r>
              <a:rPr lang="en-US" b="1" dirty="0" smtClean="0"/>
              <a:t>Learning Objective Repository (LOR)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/>
            <a:r>
              <a:rPr lang="en-US" b="1" dirty="0"/>
              <a:t>A</a:t>
            </a:r>
            <a:r>
              <a:rPr lang="en-US" b="1" dirty="0" smtClean="0"/>
              <a:t>ssign digital resources to students based on the student's performance on an assessment </a:t>
            </a:r>
          </a:p>
          <a:p>
            <a:pPr marL="0" indent="0"/>
            <a:endParaRPr lang="en-US" b="1" dirty="0" smtClean="0"/>
          </a:p>
          <a:p>
            <a:pPr marL="0" indent="0"/>
            <a:r>
              <a:rPr lang="en-US" b="1" dirty="0" smtClean="0"/>
              <a:t>Search for aligned resources by grade, subject, and standard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438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Increasing Postsecondary Education Attainment in Appalachia: Effective Practices/Enduring Challenges</vt:lpstr>
      <vt:lpstr>Using Data to Inform Academic Needs &amp; Provide Interventions for College Access and Success</vt:lpstr>
      <vt:lpstr>Fannin County, Georgia</vt:lpstr>
      <vt:lpstr>Fannin County High School</vt:lpstr>
      <vt:lpstr>Why Data</vt:lpstr>
      <vt:lpstr>Student Information System (SIS)</vt:lpstr>
      <vt:lpstr>Statewide Longitudinal Data System (SLDS)</vt:lpstr>
      <vt:lpstr>PowerPoint Presentation</vt:lpstr>
      <vt:lpstr>Teacher Resource Link (TRL) Learning Objective Repository (LOR)</vt:lpstr>
      <vt:lpstr>PowerPoint Presentation</vt:lpstr>
      <vt:lpstr>Georgia Student Growth Model (GSGM)</vt:lpstr>
      <vt:lpstr>PowerPoint Presentation</vt:lpstr>
      <vt:lpstr>Online Learning, Interventions, Enrichment, &amp; Remediation</vt:lpstr>
      <vt:lpstr>Student Learning Objective (SLO)</vt:lpstr>
      <vt:lpstr>PowerPoint Presentation</vt:lpstr>
      <vt:lpstr>PowerPoint Presentation</vt:lpstr>
      <vt:lpstr>PowerPoint Presentation</vt:lpstr>
      <vt:lpstr>Other Data Points</vt:lpstr>
      <vt:lpstr>Freshmen Success</vt:lpstr>
      <vt:lpstr>PowerPoint Presentation</vt:lpstr>
      <vt:lpstr>ACT Aspire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Postsecondary Education Attainment in Appalachia:  Effective Practices/Enduring Challenges.</dc:title>
  <dc:creator>hcollis</dc:creator>
  <cp:lastModifiedBy>Betty</cp:lastModifiedBy>
  <cp:revision>58</cp:revision>
  <dcterms:created xsi:type="dcterms:W3CDTF">2014-06-03T00:08:05Z</dcterms:created>
  <dcterms:modified xsi:type="dcterms:W3CDTF">2014-07-09T16:07:28Z</dcterms:modified>
</cp:coreProperties>
</file>