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7" r:id="rId22"/>
    <p:sldId id="278" r:id="rId23"/>
    <p:sldId id="279" r:id="rId24"/>
    <p:sldId id="280" r:id="rId25"/>
    <p:sldId id="281" r:id="rId26"/>
    <p:sldId id="282"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255" autoAdjust="0"/>
  </p:normalViewPr>
  <p:slideViewPr>
    <p:cSldViewPr>
      <p:cViewPr varScale="1">
        <p:scale>
          <a:sx n="79" d="100"/>
          <a:sy n="79" d="100"/>
        </p:scale>
        <p:origin x="-1546"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BD7E409-BDA2-46F9-82F0-45021CF3E92E}" type="datetimeFigureOut">
              <a:rPr lang="en-US" smtClean="0"/>
              <a:t>7/10/2014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FD51628-EF80-4057-B37C-1BE96F397498}" type="slidenum">
              <a:rPr lang="en-US" smtClean="0"/>
              <a:t>‹#›</a:t>
            </a:fld>
            <a:endParaRPr lang="en-US"/>
          </a:p>
        </p:txBody>
      </p:sp>
    </p:spTree>
    <p:extLst>
      <p:ext uri="{BB962C8B-B14F-4D97-AF65-F5344CB8AC3E}">
        <p14:creationId xmlns:p14="http://schemas.microsoft.com/office/powerpoint/2010/main" val="30611024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Population = around</a:t>
            </a:r>
            <a:r>
              <a:rPr lang="en-US" baseline="0" dirty="0" smtClean="0"/>
              <a:t> 18,000, designated as a HPSA, designated as distressed, 35% of adults less than high school education, 16% of families w/o automobile, 30% on Medicaid, 58% minority.</a:t>
            </a:r>
            <a:endParaRPr lang="en-US" dirty="0"/>
          </a:p>
        </p:txBody>
      </p:sp>
      <p:sp>
        <p:nvSpPr>
          <p:cNvPr id="4" name="Slide Number Placeholder 3"/>
          <p:cNvSpPr>
            <a:spLocks noGrp="1"/>
          </p:cNvSpPr>
          <p:nvPr>
            <p:ph type="sldNum" sz="quarter" idx="10"/>
          </p:nvPr>
        </p:nvSpPr>
        <p:spPr/>
        <p:txBody>
          <a:bodyPr/>
          <a:lstStyle/>
          <a:p>
            <a:fld id="{4FD51628-EF80-4057-B37C-1BE96F397498}" type="slidenum">
              <a:rPr lang="en-US" smtClean="0"/>
              <a:t>2</a:t>
            </a:fld>
            <a:endParaRPr lang="en-US"/>
          </a:p>
        </p:txBody>
      </p:sp>
    </p:spTree>
    <p:extLst>
      <p:ext uri="{BB962C8B-B14F-4D97-AF65-F5344CB8AC3E}">
        <p14:creationId xmlns:p14="http://schemas.microsoft.com/office/powerpoint/2010/main" val="35349238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CD03F5A-44D1-4AD2-8709-B75D1F91ED64}" type="datetimeFigureOut">
              <a:rPr lang="en-US" smtClean="0"/>
              <a:t>7/10/2014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56AFB9-1C94-4D26-8282-5504002970D2}" type="slidenum">
              <a:rPr lang="en-US" smtClean="0"/>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D03F5A-44D1-4AD2-8709-B75D1F91ED64}" type="datetimeFigureOut">
              <a:rPr lang="en-US" smtClean="0"/>
              <a:t>7/10/2014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56AFB9-1C94-4D26-8282-5504002970D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CD03F5A-44D1-4AD2-8709-B75D1F91ED64}" type="datetimeFigureOut">
              <a:rPr lang="en-US" smtClean="0"/>
              <a:t>7/10/2014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56AFB9-1C94-4D26-8282-5504002970D2}"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D03F5A-44D1-4AD2-8709-B75D1F91ED64}" type="datetimeFigureOut">
              <a:rPr lang="en-US" smtClean="0"/>
              <a:t>7/10/2014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56AFB9-1C94-4D26-8282-5504002970D2}"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CD03F5A-44D1-4AD2-8709-B75D1F91ED64}" type="datetimeFigureOut">
              <a:rPr lang="en-US" smtClean="0"/>
              <a:t>7/10/2014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A56AFB9-1C94-4D26-8282-5504002970D2}" type="slidenum">
              <a:rPr lang="en-US" smtClean="0"/>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CD03F5A-44D1-4AD2-8709-B75D1F91ED64}" type="datetimeFigureOut">
              <a:rPr lang="en-US" smtClean="0"/>
              <a:t>7/10/2014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56AFB9-1C94-4D26-8282-5504002970D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CD03F5A-44D1-4AD2-8709-B75D1F91ED64}" type="datetimeFigureOut">
              <a:rPr lang="en-US" smtClean="0"/>
              <a:t>7/10/2014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A56AFB9-1C94-4D26-8282-5504002970D2}" type="slidenum">
              <a:rPr lang="en-US" smtClean="0"/>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CD03F5A-44D1-4AD2-8709-B75D1F91ED64}" type="datetimeFigureOut">
              <a:rPr lang="en-US" smtClean="0"/>
              <a:t>7/10/2014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A56AFB9-1C94-4D26-8282-5504002970D2}"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D03F5A-44D1-4AD2-8709-B75D1F91ED64}" type="datetimeFigureOut">
              <a:rPr lang="en-US" smtClean="0"/>
              <a:t>7/10/2014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56AFB9-1C94-4D26-8282-5504002970D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D03F5A-44D1-4AD2-8709-B75D1F91ED64}" type="datetimeFigureOut">
              <a:rPr lang="en-US" smtClean="0"/>
              <a:t>7/10/2014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56AFB9-1C94-4D26-8282-5504002970D2}" type="slidenum">
              <a:rPr lang="en-US" smtClean="0"/>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CD03F5A-44D1-4AD2-8709-B75D1F91ED64}" type="datetimeFigureOut">
              <a:rPr lang="en-US" smtClean="0"/>
              <a:t>7/10/2014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A56AFB9-1C94-4D26-8282-5504002970D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4CD03F5A-44D1-4AD2-8709-B75D1F91ED64}" type="datetimeFigureOut">
              <a:rPr lang="en-US" smtClean="0"/>
              <a:t>7/10/2014</a:t>
            </a:fld>
            <a:endParaRPr lang="en-US"/>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en-US"/>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4A56AFB9-1C94-4D26-8282-5504002970D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5.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8.xml"/><Relationship Id="rId5" Type="http://schemas.openxmlformats.org/officeDocument/2006/relationships/image" Target="../media/image23.jpe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xml"/><Relationship Id="rId5" Type="http://schemas.openxmlformats.org/officeDocument/2006/relationships/image" Target="../media/image27.jpe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6.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5.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62000"/>
            <a:ext cx="7010400" cy="4114801"/>
          </a:xfrm>
        </p:spPr>
        <p:txBody>
          <a:bodyPr/>
          <a:lstStyle/>
          <a:p>
            <a:r>
              <a:rPr lang="en-US" sz="4400" dirty="0" smtClean="0"/>
              <a:t>West   Alabama   Rural Health   Development Partnership   Project</a:t>
            </a:r>
            <a:endParaRPr lang="en-US" sz="4400" dirty="0"/>
          </a:p>
        </p:txBody>
      </p:sp>
      <p:sp>
        <p:nvSpPr>
          <p:cNvPr id="3" name="Subtitle 2"/>
          <p:cNvSpPr>
            <a:spLocks noGrp="1"/>
          </p:cNvSpPr>
          <p:nvPr>
            <p:ph type="subTitle" idx="1"/>
          </p:nvPr>
        </p:nvSpPr>
        <p:spPr>
          <a:xfrm>
            <a:off x="914400" y="5029200"/>
            <a:ext cx="3048000" cy="990600"/>
          </a:xfrm>
        </p:spPr>
        <p:txBody>
          <a:bodyPr/>
          <a:lstStyle/>
          <a:p>
            <a:r>
              <a:rPr lang="en-US" dirty="0" smtClean="0"/>
              <a:t>Melissa Cox, MS</a:t>
            </a:r>
          </a:p>
          <a:p>
            <a:r>
              <a:rPr lang="en-US" dirty="0" smtClean="0"/>
              <a:t>Project Director</a:t>
            </a:r>
            <a:endParaRPr lang="en-US" dirty="0"/>
          </a:p>
        </p:txBody>
      </p:sp>
    </p:spTree>
    <p:extLst>
      <p:ext uri="{BB962C8B-B14F-4D97-AF65-F5344CB8AC3E}">
        <p14:creationId xmlns:p14="http://schemas.microsoft.com/office/powerpoint/2010/main" val="18878029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Activities</a:t>
            </a:r>
            <a:endParaRPr lang="en-US" dirty="0"/>
          </a:p>
        </p:txBody>
      </p:sp>
      <p:sp>
        <p:nvSpPr>
          <p:cNvPr id="3" name="Text Placeholder 2"/>
          <p:cNvSpPr>
            <a:spLocks noGrp="1"/>
          </p:cNvSpPr>
          <p:nvPr>
            <p:ph type="body" idx="1"/>
          </p:nvPr>
        </p:nvSpPr>
        <p:spPr>
          <a:xfrm>
            <a:off x="0" y="1295400"/>
            <a:ext cx="3048000" cy="639762"/>
          </a:xfrm>
        </p:spPr>
        <p:txBody>
          <a:bodyPr/>
          <a:lstStyle/>
          <a:p>
            <a:r>
              <a:rPr lang="en-US" dirty="0" smtClean="0"/>
              <a:t>Farm Field Trip</a:t>
            </a:r>
            <a:endParaRPr lang="en-US" dirty="0"/>
          </a:p>
        </p:txBody>
      </p:sp>
      <p:pic>
        <p:nvPicPr>
          <p:cNvPr id="7" name="Content Placeholder 6"/>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621" t="2124" r="7178" b="2954"/>
          <a:stretch/>
        </p:blipFill>
        <p:spPr>
          <a:xfrm>
            <a:off x="152400" y="1828800"/>
            <a:ext cx="3084945" cy="2373746"/>
          </a:xfrm>
        </p:spPr>
      </p:pic>
      <p:sp>
        <p:nvSpPr>
          <p:cNvPr id="5" name="Text Placeholder 4"/>
          <p:cNvSpPr>
            <a:spLocks noGrp="1"/>
          </p:cNvSpPr>
          <p:nvPr>
            <p:ph type="body" sz="quarter" idx="3"/>
          </p:nvPr>
        </p:nvSpPr>
        <p:spPr>
          <a:xfrm>
            <a:off x="4738017" y="1295400"/>
            <a:ext cx="3931920" cy="639762"/>
          </a:xfrm>
        </p:spPr>
        <p:txBody>
          <a:bodyPr/>
          <a:lstStyle/>
          <a:p>
            <a:r>
              <a:rPr lang="en-US" dirty="0" smtClean="0"/>
              <a:t>Safe House Museum Tour</a:t>
            </a:r>
            <a:endParaRPr lang="en-US" dirty="0"/>
          </a:p>
        </p:txBody>
      </p:sp>
      <p:pic>
        <p:nvPicPr>
          <p:cNvPr id="8" name="Content Placeholder 7"/>
          <p:cNvPicPr>
            <a:picLocks noGrp="1" noChangeAspect="1"/>
          </p:cNvPicPr>
          <p:nvPr>
            <p:ph sz="quarter" idx="4"/>
          </p:nvPr>
        </p:nvPicPr>
        <p:blipFill rotWithShape="1">
          <a:blip r:embed="rId3" cstate="print">
            <a:extLst>
              <a:ext uri="{28A0092B-C50C-407E-A947-70E740481C1C}">
                <a14:useLocalDpi xmlns:a14="http://schemas.microsoft.com/office/drawing/2010/main" val="0"/>
              </a:ext>
            </a:extLst>
          </a:blip>
          <a:srcRect l="27918" t="30390" r="14898" b="18540"/>
          <a:stretch/>
        </p:blipFill>
        <p:spPr>
          <a:xfrm>
            <a:off x="954109" y="4343400"/>
            <a:ext cx="3412901" cy="2286000"/>
          </a:xfr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2999" y="2057400"/>
            <a:ext cx="3501957" cy="2057400"/>
          </a:xfrm>
          <a:prstGeom prst="rect">
            <a:avLst/>
          </a:prstGeom>
        </p:spPr>
      </p:pic>
      <p:sp>
        <p:nvSpPr>
          <p:cNvPr id="10" name="TextBox 9"/>
          <p:cNvSpPr txBox="1"/>
          <p:nvPr/>
        </p:nvSpPr>
        <p:spPr>
          <a:xfrm>
            <a:off x="4952999" y="4495800"/>
            <a:ext cx="3657601" cy="2292935"/>
          </a:xfrm>
          <a:prstGeom prst="rect">
            <a:avLst/>
          </a:prstGeom>
          <a:noFill/>
        </p:spPr>
        <p:txBody>
          <a:bodyPr wrap="square" rtlCol="0">
            <a:spAutoFit/>
          </a:bodyPr>
          <a:lstStyle/>
          <a:p>
            <a:r>
              <a:rPr lang="en-US" sz="1100" dirty="0"/>
              <a:t>On the night of March 21, 1968,  Martin Luther King Jr. sought refuge from the Ku Klux Klan </a:t>
            </a:r>
            <a:r>
              <a:rPr lang="en-US" sz="1100" dirty="0" smtClean="0"/>
              <a:t>The </a:t>
            </a:r>
            <a:r>
              <a:rPr lang="en-US" sz="1100" dirty="0"/>
              <a:t>museum documents the struggle for equality at the local level, along with other highlights of the civil rights movement in </a:t>
            </a:r>
            <a:r>
              <a:rPr lang="en-US" sz="1100" dirty="0" smtClean="0"/>
              <a:t>Hale County</a:t>
            </a:r>
            <a:r>
              <a:rPr lang="en-US" sz="1100" dirty="0"/>
              <a:t>. The Safe House Museum is unique as it contains many artifacts of the struggle from slavery to equality, as well as unpublished local and state photos of the civil rights movement. There is living history at the museum as it is directed by Ms. Theresa Burroughs, a Greensboro native who participated actively as a foot soldier during the movement.  Theresa and her family kept Martin Luther King Jr. safe in their home on the night of March 21, 1968.</a:t>
            </a:r>
          </a:p>
        </p:txBody>
      </p:sp>
    </p:spTree>
    <p:extLst>
      <p:ext uri="{BB962C8B-B14F-4D97-AF65-F5344CB8AC3E}">
        <p14:creationId xmlns:p14="http://schemas.microsoft.com/office/powerpoint/2010/main" val="328080108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Activities</a:t>
            </a:r>
            <a:endParaRPr lang="en-US" dirty="0"/>
          </a:p>
        </p:txBody>
      </p:sp>
      <p:sp>
        <p:nvSpPr>
          <p:cNvPr id="3" name="Content Placeholder 2"/>
          <p:cNvSpPr>
            <a:spLocks noGrp="1"/>
          </p:cNvSpPr>
          <p:nvPr>
            <p:ph sz="half" idx="1"/>
          </p:nvPr>
        </p:nvSpPr>
        <p:spPr/>
        <p:txBody>
          <a:bodyPr>
            <a:normAutofit fontScale="70000" lnSpcReduction="20000"/>
          </a:bodyPr>
          <a:lstStyle/>
          <a:p>
            <a:r>
              <a:rPr lang="en-US" dirty="0" smtClean="0"/>
              <a:t>Meet with Rural Medical Scholars (RMS)</a:t>
            </a:r>
          </a:p>
          <a:p>
            <a:pPr>
              <a:buFont typeface="Wingdings" panose="05000000000000000000" pitchFamily="2" charset="2"/>
              <a:buChar char="Ø"/>
            </a:pPr>
            <a:r>
              <a:rPr lang="en-US" dirty="0" smtClean="0"/>
              <a:t>RMS founded in 1996 to address the severe shortage of rural primary care physicians in AL</a:t>
            </a:r>
          </a:p>
          <a:p>
            <a:pPr>
              <a:buFont typeface="Wingdings" panose="05000000000000000000" pitchFamily="2" charset="2"/>
              <a:buChar char="Ø"/>
            </a:pPr>
            <a:r>
              <a:rPr lang="en-US" dirty="0" smtClean="0"/>
              <a:t>College seniors or graduate students</a:t>
            </a:r>
          </a:p>
          <a:p>
            <a:pPr>
              <a:buFont typeface="Wingdings" panose="05000000000000000000" pitchFamily="2" charset="2"/>
              <a:buChar char="Ø"/>
            </a:pPr>
            <a:r>
              <a:rPr lang="en-US" dirty="0" smtClean="0"/>
              <a:t>Five year track of medical studies leading to the MD degree, including a year prior to entry into med school &amp; four years of medical school</a:t>
            </a:r>
          </a:p>
          <a:p>
            <a:pPr>
              <a:buFont typeface="Wingdings" panose="05000000000000000000" pitchFamily="2" charset="2"/>
              <a:buChar char="Ø"/>
            </a:pPr>
            <a:r>
              <a:rPr lang="en-US" dirty="0" smtClean="0"/>
              <a:t>Focus on rural primary care and community medicine, giving scholars experience in rural settings</a:t>
            </a:r>
            <a:endParaRPr lang="en-US" dirty="0"/>
          </a:p>
        </p:txBody>
      </p:sp>
      <p:pic>
        <p:nvPicPr>
          <p:cNvPr id="5" name="Content Placeholder 4"/>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20640" t="22859" r="13265" b="10091"/>
          <a:stretch/>
        </p:blipFill>
        <p:spPr>
          <a:xfrm>
            <a:off x="4781839" y="838200"/>
            <a:ext cx="3503468" cy="2667000"/>
          </a:xfr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4832" t="22939" r="14682" b="19613"/>
          <a:stretch/>
        </p:blipFill>
        <p:spPr>
          <a:xfrm>
            <a:off x="4572000" y="3657600"/>
            <a:ext cx="3923146" cy="2399349"/>
          </a:xfrm>
          <a:prstGeom prst="rect">
            <a:avLst/>
          </a:prstGeom>
        </p:spPr>
      </p:pic>
    </p:spTree>
    <p:extLst>
      <p:ext uri="{BB962C8B-B14F-4D97-AF65-F5344CB8AC3E}">
        <p14:creationId xmlns:p14="http://schemas.microsoft.com/office/powerpoint/2010/main" val="1015069630"/>
      </p:ext>
    </p:extLst>
  </p:cSld>
  <p:clrMapOvr>
    <a:masterClrMapping/>
  </p:clrMapOvr>
  <p:transition spd="slow">
    <p:pull/>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ARC Progress Report</a:t>
            </a:r>
            <a:endParaRPr lang="en-US" dirty="0"/>
          </a:p>
        </p:txBody>
      </p:sp>
      <p:sp>
        <p:nvSpPr>
          <p:cNvPr id="4" name="Text Placeholder 3"/>
          <p:cNvSpPr>
            <a:spLocks noGrp="1"/>
          </p:cNvSpPr>
          <p:nvPr>
            <p:ph type="body" sz="half" idx="2"/>
          </p:nvPr>
        </p:nvSpPr>
        <p:spPr>
          <a:xfrm>
            <a:off x="457200" y="2667000"/>
            <a:ext cx="2139696" cy="1603248"/>
          </a:xfrm>
        </p:spPr>
        <p:txBody>
          <a:bodyPr/>
          <a:lstStyle/>
          <a:p>
            <a:pPr marL="285750" indent="-285750">
              <a:buFont typeface="Wingdings" panose="05000000000000000000" pitchFamily="2" charset="2"/>
              <a:buChar char="Ø"/>
            </a:pPr>
            <a:r>
              <a:rPr lang="en-US" dirty="0" smtClean="0"/>
              <a:t>Student Reports</a:t>
            </a:r>
          </a:p>
          <a:p>
            <a:endParaRPr lang="en-US" dirty="0" smtClean="0"/>
          </a:p>
          <a:p>
            <a:pPr marL="285750" indent="-285750">
              <a:buFont typeface="Wingdings" panose="05000000000000000000" pitchFamily="2" charset="2"/>
              <a:buChar char="Ø"/>
            </a:pPr>
            <a:r>
              <a:rPr lang="en-US" dirty="0" smtClean="0"/>
              <a:t>One Minute Speech</a:t>
            </a:r>
          </a:p>
          <a:p>
            <a:endParaRPr lang="en-US" dirty="0" smtClean="0"/>
          </a:p>
          <a:p>
            <a:pPr marL="285750" indent="-285750">
              <a:buFont typeface="Wingdings" panose="05000000000000000000" pitchFamily="2" charset="2"/>
              <a:buChar char="Ø"/>
            </a:pPr>
            <a:r>
              <a:rPr lang="en-US" dirty="0" smtClean="0"/>
              <a:t>ARC decision</a:t>
            </a:r>
            <a:endParaRPr lang="en-US" dirty="0"/>
          </a:p>
        </p:txBody>
      </p:sp>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48384" t="28861" r="28687" b="10571"/>
          <a:stretch/>
        </p:blipFill>
        <p:spPr>
          <a:xfrm>
            <a:off x="2895598" y="2971800"/>
            <a:ext cx="2096655" cy="3685309"/>
          </a:xfrm>
          <a:prstGeom prst="rect">
            <a:avLst/>
          </a:prstGeom>
        </p:spPr>
      </p:pic>
      <p:pic>
        <p:nvPicPr>
          <p:cNvPr id="5" name="Content Placeholder 4"/>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38062" t="19215" r="36241" b="10835"/>
          <a:stretch/>
        </p:blipFill>
        <p:spPr>
          <a:xfrm>
            <a:off x="4486564" y="710045"/>
            <a:ext cx="1685636" cy="3276600"/>
          </a:xfr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42648" t="21139" r="30425" b="8553"/>
          <a:stretch/>
        </p:blipFill>
        <p:spPr>
          <a:xfrm>
            <a:off x="5283197" y="3618345"/>
            <a:ext cx="1874983" cy="3029527"/>
          </a:xfrm>
          <a:prstGeom prst="rect">
            <a:avLst/>
          </a:prstGeom>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l="21460" t="26734" r="28443"/>
          <a:stretch/>
        </p:blipFill>
        <p:spPr>
          <a:xfrm>
            <a:off x="6781800" y="533400"/>
            <a:ext cx="2191639" cy="5024583"/>
          </a:xfrm>
          <a:prstGeom prst="rect">
            <a:avLst/>
          </a:prstGeom>
        </p:spPr>
      </p:pic>
    </p:spTree>
    <p:extLst>
      <p:ext uri="{BB962C8B-B14F-4D97-AF65-F5344CB8AC3E}">
        <p14:creationId xmlns:p14="http://schemas.microsoft.com/office/powerpoint/2010/main" val="158059528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Activities</a:t>
            </a:r>
            <a:endParaRPr lang="en-US" dirty="0"/>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8924" t="20483" r="17562"/>
          <a:stretch/>
        </p:blipFill>
        <p:spPr>
          <a:xfrm>
            <a:off x="228600" y="2857639"/>
            <a:ext cx="3769492" cy="3539474"/>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23233" t="34096" r="19858" b="20135"/>
          <a:stretch/>
        </p:blipFill>
        <p:spPr>
          <a:xfrm rot="5400000">
            <a:off x="6216063" y="1020719"/>
            <a:ext cx="2993925" cy="2050026"/>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34864" t="12621" r="23298" b="57777"/>
          <a:stretch/>
        </p:blipFill>
        <p:spPr>
          <a:xfrm rot="5400000">
            <a:off x="3521795" y="2193205"/>
            <a:ext cx="3825683" cy="2030073"/>
          </a:xfrm>
          <a:prstGeom prst="rect">
            <a:avLst/>
          </a:prstGeom>
        </p:spPr>
      </p:pic>
      <p:pic>
        <p:nvPicPr>
          <p:cNvPr id="12" name="Picture 11"/>
          <p:cNvPicPr>
            <a:picLocks noChangeAspect="1"/>
          </p:cNvPicPr>
          <p:nvPr/>
        </p:nvPicPr>
        <p:blipFill rotWithShape="1">
          <a:blip r:embed="rId5" cstate="print">
            <a:extLst>
              <a:ext uri="{28A0092B-C50C-407E-A947-70E740481C1C}">
                <a14:useLocalDpi xmlns:a14="http://schemas.microsoft.com/office/drawing/2010/main" val="0"/>
              </a:ext>
            </a:extLst>
          </a:blip>
          <a:srcRect l="18082" t="2990" r="8491" b="8193"/>
          <a:stretch/>
        </p:blipFill>
        <p:spPr>
          <a:xfrm rot="5400000">
            <a:off x="6622696" y="3955475"/>
            <a:ext cx="2461846" cy="2331217"/>
          </a:xfrm>
          <a:prstGeom prst="rect">
            <a:avLst/>
          </a:prstGeom>
        </p:spPr>
      </p:pic>
      <p:sp>
        <p:nvSpPr>
          <p:cNvPr id="13" name="TextBox 12"/>
          <p:cNvSpPr txBox="1"/>
          <p:nvPr/>
        </p:nvSpPr>
        <p:spPr>
          <a:xfrm>
            <a:off x="228600" y="1676400"/>
            <a:ext cx="3657600" cy="369332"/>
          </a:xfrm>
          <a:prstGeom prst="rect">
            <a:avLst/>
          </a:prstGeom>
          <a:noFill/>
        </p:spPr>
        <p:txBody>
          <a:bodyPr wrap="square" rtlCol="0">
            <a:spAutoFit/>
          </a:bodyPr>
          <a:lstStyle/>
          <a:p>
            <a:r>
              <a:rPr lang="en-US" dirty="0" smtClean="0"/>
              <a:t>The University Club Luncheon</a:t>
            </a:r>
            <a:endParaRPr lang="en-US" dirty="0"/>
          </a:p>
        </p:txBody>
      </p:sp>
      <p:sp>
        <p:nvSpPr>
          <p:cNvPr id="14" name="TextBox 13"/>
          <p:cNvSpPr txBox="1"/>
          <p:nvPr/>
        </p:nvSpPr>
        <p:spPr>
          <a:xfrm>
            <a:off x="4648200" y="5121083"/>
            <a:ext cx="1904999" cy="369332"/>
          </a:xfrm>
          <a:prstGeom prst="rect">
            <a:avLst/>
          </a:prstGeom>
          <a:noFill/>
        </p:spPr>
        <p:txBody>
          <a:bodyPr wrap="square" rtlCol="0">
            <a:spAutoFit/>
          </a:bodyPr>
          <a:lstStyle/>
          <a:p>
            <a:r>
              <a:rPr lang="en-US" dirty="0" smtClean="0"/>
              <a:t>Dr. </a:t>
            </a:r>
            <a:r>
              <a:rPr lang="en-US" dirty="0" err="1" smtClean="0"/>
              <a:t>Boothe</a:t>
            </a:r>
            <a:endParaRPr lang="en-US" dirty="0"/>
          </a:p>
        </p:txBody>
      </p:sp>
      <p:sp>
        <p:nvSpPr>
          <p:cNvPr id="15" name="TextBox 14"/>
          <p:cNvSpPr txBox="1"/>
          <p:nvPr/>
        </p:nvSpPr>
        <p:spPr>
          <a:xfrm>
            <a:off x="6861686" y="3542695"/>
            <a:ext cx="1897626" cy="369332"/>
          </a:xfrm>
          <a:prstGeom prst="rect">
            <a:avLst/>
          </a:prstGeom>
          <a:noFill/>
        </p:spPr>
        <p:txBody>
          <a:bodyPr wrap="square" rtlCol="0">
            <a:spAutoFit/>
          </a:bodyPr>
          <a:lstStyle/>
          <a:p>
            <a:r>
              <a:rPr lang="en-US" dirty="0" smtClean="0"/>
              <a:t>Dr. Dunning</a:t>
            </a:r>
            <a:endParaRPr lang="en-US" dirty="0"/>
          </a:p>
        </p:txBody>
      </p:sp>
      <p:sp>
        <p:nvSpPr>
          <p:cNvPr id="16" name="TextBox 15"/>
          <p:cNvSpPr txBox="1"/>
          <p:nvPr/>
        </p:nvSpPr>
        <p:spPr>
          <a:xfrm>
            <a:off x="7172842" y="6433621"/>
            <a:ext cx="1361553" cy="369332"/>
          </a:xfrm>
          <a:prstGeom prst="rect">
            <a:avLst/>
          </a:prstGeom>
          <a:noFill/>
        </p:spPr>
        <p:txBody>
          <a:bodyPr wrap="square" rtlCol="0">
            <a:spAutoFit/>
          </a:bodyPr>
          <a:lstStyle/>
          <a:p>
            <a:r>
              <a:rPr lang="en-US" dirty="0" smtClean="0"/>
              <a:t>Dr. </a:t>
            </a:r>
            <a:r>
              <a:rPr lang="en-US" dirty="0" err="1" smtClean="0"/>
              <a:t>Toosen</a:t>
            </a:r>
            <a:endParaRPr lang="en-US" dirty="0"/>
          </a:p>
        </p:txBody>
      </p:sp>
    </p:spTree>
    <p:extLst>
      <p:ext uri="{BB962C8B-B14F-4D97-AF65-F5344CB8AC3E}">
        <p14:creationId xmlns:p14="http://schemas.microsoft.com/office/powerpoint/2010/main" val="72202442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Activities</a:t>
            </a:r>
            <a:endParaRPr lang="en-US" dirty="0"/>
          </a:p>
        </p:txBody>
      </p:sp>
      <p:sp>
        <p:nvSpPr>
          <p:cNvPr id="4" name="Text Placeholder 3"/>
          <p:cNvSpPr>
            <a:spLocks noGrp="1"/>
          </p:cNvSpPr>
          <p:nvPr>
            <p:ph type="body" sz="half" idx="2"/>
          </p:nvPr>
        </p:nvSpPr>
        <p:spPr/>
        <p:txBody>
          <a:bodyPr/>
          <a:lstStyle/>
          <a:p>
            <a:r>
              <a:rPr lang="en-US" dirty="0" smtClean="0"/>
              <a:t>Rural Health Conference</a:t>
            </a:r>
          </a:p>
          <a:p>
            <a:pPr marL="285750" indent="-285750">
              <a:buFont typeface="Wingdings" panose="05000000000000000000" pitchFamily="2" charset="2"/>
              <a:buChar char="Ø"/>
            </a:pPr>
            <a:r>
              <a:rPr lang="en-US" dirty="0" smtClean="0"/>
              <a:t>Annual event held on UA campus</a:t>
            </a:r>
          </a:p>
          <a:p>
            <a:pPr marL="285750" indent="-285750">
              <a:buFont typeface="Wingdings" panose="05000000000000000000" pitchFamily="2" charset="2"/>
              <a:buChar char="Ø"/>
            </a:pPr>
            <a:r>
              <a:rPr lang="en-US" dirty="0" smtClean="0"/>
              <a:t>Toured UA campus</a:t>
            </a:r>
            <a:endParaRPr lang="en-US" dirty="0"/>
          </a:p>
        </p:txBody>
      </p:sp>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6034" t="28173" r="9986" b="1"/>
          <a:stretch/>
        </p:blipFill>
        <p:spPr>
          <a:xfrm>
            <a:off x="2895600" y="762000"/>
            <a:ext cx="3647551" cy="2339800"/>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7999" y="3581400"/>
            <a:ext cx="3495151" cy="2895600"/>
          </a:xfrm>
          <a:prstGeom prst="rect">
            <a:avLst/>
          </a:prstGeom>
        </p:spPr>
      </p:pic>
    </p:spTree>
    <p:extLst>
      <p:ext uri="{BB962C8B-B14F-4D97-AF65-F5344CB8AC3E}">
        <p14:creationId xmlns:p14="http://schemas.microsoft.com/office/powerpoint/2010/main" val="270581605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371600"/>
            <a:ext cx="3736975"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8936" y="1524000"/>
            <a:ext cx="5105399" cy="3940969"/>
          </a:xfrm>
          <a:prstGeom prst="rect">
            <a:avLst/>
          </a:prstGeom>
        </p:spPr>
      </p:pic>
      <p:sp>
        <p:nvSpPr>
          <p:cNvPr id="9" name="TextBox 8"/>
          <p:cNvSpPr txBox="1"/>
          <p:nvPr/>
        </p:nvSpPr>
        <p:spPr>
          <a:xfrm>
            <a:off x="228600" y="685800"/>
            <a:ext cx="4419600" cy="369332"/>
          </a:xfrm>
          <a:prstGeom prst="rect">
            <a:avLst/>
          </a:prstGeom>
          <a:noFill/>
        </p:spPr>
        <p:txBody>
          <a:bodyPr wrap="square" rtlCol="0">
            <a:spAutoFit/>
          </a:bodyPr>
          <a:lstStyle/>
          <a:p>
            <a:r>
              <a:rPr lang="en-US" dirty="0" smtClean="0"/>
              <a:t>Rural Health Conf., cont.</a:t>
            </a:r>
            <a:endParaRPr lang="en-US" dirty="0"/>
          </a:p>
        </p:txBody>
      </p:sp>
    </p:spTree>
    <p:extLst>
      <p:ext uri="{BB962C8B-B14F-4D97-AF65-F5344CB8AC3E}">
        <p14:creationId xmlns:p14="http://schemas.microsoft.com/office/powerpoint/2010/main" val="78109052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2362200" cy="990600"/>
          </a:xfrm>
        </p:spPr>
        <p:txBody>
          <a:bodyPr/>
          <a:lstStyle/>
          <a:p>
            <a:r>
              <a:rPr lang="en-US" dirty="0" smtClean="0"/>
              <a:t>Activities</a:t>
            </a:r>
            <a:endParaRPr lang="en-US" dirty="0"/>
          </a:p>
        </p:txBody>
      </p:sp>
      <p:sp>
        <p:nvSpPr>
          <p:cNvPr id="3" name="Content Placeholder 2"/>
          <p:cNvSpPr>
            <a:spLocks noGrp="1"/>
          </p:cNvSpPr>
          <p:nvPr>
            <p:ph sz="half" idx="1"/>
          </p:nvPr>
        </p:nvSpPr>
        <p:spPr>
          <a:xfrm>
            <a:off x="76200" y="1524000"/>
            <a:ext cx="4038600" cy="1527048"/>
          </a:xfrm>
        </p:spPr>
        <p:txBody>
          <a:bodyPr/>
          <a:lstStyle/>
          <a:p>
            <a:r>
              <a:rPr lang="en-US" dirty="0" smtClean="0"/>
              <a:t>Hale Co. Health Dept. tour</a:t>
            </a:r>
          </a:p>
          <a:p>
            <a:r>
              <a:rPr lang="en-US" dirty="0" smtClean="0"/>
              <a:t>Hale Co. EMA tour</a:t>
            </a:r>
            <a:endParaRPr lang="en-US" dirty="0"/>
          </a:p>
        </p:txBody>
      </p:sp>
      <p:pic>
        <p:nvPicPr>
          <p:cNvPr id="5" name="Content Placeholder 4"/>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7365" t="15893" r="9409" b="13297"/>
          <a:stretch/>
        </p:blipFill>
        <p:spPr>
          <a:xfrm>
            <a:off x="4267200" y="533400"/>
            <a:ext cx="4724400" cy="3352800"/>
          </a:xfr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3276600"/>
            <a:ext cx="4267200" cy="3200400"/>
          </a:xfrm>
          <a:prstGeom prst="rect">
            <a:avLst/>
          </a:prstGeom>
        </p:spPr>
      </p:pic>
    </p:spTree>
    <p:extLst>
      <p:ext uri="{BB962C8B-B14F-4D97-AF65-F5344CB8AC3E}">
        <p14:creationId xmlns:p14="http://schemas.microsoft.com/office/powerpoint/2010/main" val="295874600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1447800" cy="838200"/>
          </a:xfrm>
        </p:spPr>
        <p:txBody>
          <a:bodyPr/>
          <a:lstStyle/>
          <a:p>
            <a:r>
              <a:rPr lang="en-US" dirty="0" smtClean="0"/>
              <a:t>Summer Camp!</a:t>
            </a:r>
            <a:endParaRPr lang="en-US" dirty="0"/>
          </a:p>
        </p:txBody>
      </p:sp>
      <p:sp>
        <p:nvSpPr>
          <p:cNvPr id="6" name="Text Placeholder 5"/>
          <p:cNvSpPr>
            <a:spLocks noGrp="1"/>
          </p:cNvSpPr>
          <p:nvPr>
            <p:ph type="body" sz="half" idx="2"/>
          </p:nvPr>
        </p:nvSpPr>
        <p:spPr>
          <a:xfrm>
            <a:off x="457200" y="1447800"/>
            <a:ext cx="2139696" cy="4243615"/>
          </a:xfrm>
        </p:spPr>
        <p:txBody>
          <a:bodyPr>
            <a:normAutofit fontScale="92500" lnSpcReduction="10000"/>
          </a:bodyPr>
          <a:lstStyle/>
          <a:p>
            <a:pPr marL="285750" indent="-285750">
              <a:buFont typeface="Wingdings" panose="05000000000000000000" pitchFamily="2" charset="2"/>
              <a:buChar char="Ø"/>
            </a:pPr>
            <a:r>
              <a:rPr lang="en-US" dirty="0" smtClean="0"/>
              <a:t>Healthcare Provider CPR certified</a:t>
            </a:r>
          </a:p>
          <a:p>
            <a:pPr marL="285750" indent="-285750">
              <a:buFont typeface="Wingdings" panose="05000000000000000000" pitchFamily="2" charset="2"/>
              <a:buChar char="Ø"/>
            </a:pPr>
            <a:r>
              <a:rPr lang="en-US" dirty="0" smtClean="0"/>
              <a:t>Guest Speakers (</a:t>
            </a:r>
            <a:r>
              <a:rPr lang="en-US" dirty="0" err="1" smtClean="0"/>
              <a:t>phelobotomy</a:t>
            </a:r>
            <a:r>
              <a:rPr lang="en-US" dirty="0" smtClean="0"/>
              <a:t>, AT/OT/PT, pharmacy, radiology/</a:t>
            </a:r>
            <a:r>
              <a:rPr lang="en-US" dirty="0" err="1" smtClean="0"/>
              <a:t>sonography</a:t>
            </a:r>
            <a:r>
              <a:rPr lang="en-US" dirty="0" smtClean="0"/>
              <a:t>)</a:t>
            </a:r>
          </a:p>
          <a:p>
            <a:pPr marL="285750" indent="-285750">
              <a:buFont typeface="Wingdings" panose="05000000000000000000" pitchFamily="2" charset="2"/>
              <a:buChar char="Ø"/>
            </a:pPr>
            <a:r>
              <a:rPr lang="en-US" dirty="0" smtClean="0"/>
              <a:t>Creative writing &amp; Technology 101 (using your laptop effectively, using search engines for research, etiquette, online identity, security, etc.)</a:t>
            </a:r>
          </a:p>
          <a:p>
            <a:pPr marL="285750" indent="-285750">
              <a:buFont typeface="Wingdings" panose="05000000000000000000" pitchFamily="2" charset="2"/>
              <a:buChar char="Ø"/>
            </a:pPr>
            <a:r>
              <a:rPr lang="en-US" dirty="0" smtClean="0"/>
              <a:t>PowerPoint Presentations</a:t>
            </a:r>
          </a:p>
          <a:p>
            <a:pPr marL="285750" indent="-285750">
              <a:buFont typeface="Wingdings" panose="05000000000000000000" pitchFamily="2" charset="2"/>
              <a:buChar char="Ø"/>
            </a:pPr>
            <a:r>
              <a:rPr lang="en-US" dirty="0" smtClean="0"/>
              <a:t>Science Projects (dissections, proper </a:t>
            </a:r>
            <a:r>
              <a:rPr lang="en-US" dirty="0" err="1" smtClean="0"/>
              <a:t>handwashing</a:t>
            </a:r>
            <a:r>
              <a:rPr lang="en-US" dirty="0" smtClean="0"/>
              <a:t> with </a:t>
            </a:r>
            <a:r>
              <a:rPr lang="en-US" dirty="0" err="1" smtClean="0"/>
              <a:t>glogerm</a:t>
            </a:r>
            <a:r>
              <a:rPr lang="en-US" dirty="0" smtClean="0"/>
              <a:t> and black light, and </a:t>
            </a:r>
            <a:r>
              <a:rPr lang="en-US" dirty="0" err="1" smtClean="0"/>
              <a:t>mentos</a:t>
            </a:r>
            <a:r>
              <a:rPr lang="en-US" dirty="0" smtClean="0"/>
              <a:t> and coke experiment)</a:t>
            </a:r>
          </a:p>
          <a:p>
            <a:pPr marL="285750" indent="-285750">
              <a:buFont typeface="Wingdings" panose="05000000000000000000" pitchFamily="2" charset="2"/>
              <a:buChar char="Ø"/>
            </a:pPr>
            <a:endParaRPr lang="en-US" dirty="0" smtClean="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8" t="-748" r="158" b="748"/>
          <a:stretch/>
        </p:blipFill>
        <p:spPr bwMode="auto">
          <a:xfrm>
            <a:off x="4114800" y="457200"/>
            <a:ext cx="4935752" cy="394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Content Placeholder 12"/>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43557" t="19873" r="33834" b="3261"/>
          <a:stretch/>
        </p:blipFill>
        <p:spPr>
          <a:xfrm>
            <a:off x="2971800" y="2286000"/>
            <a:ext cx="1659708" cy="4232030"/>
          </a:xfrm>
        </p:spPr>
      </p:pic>
    </p:spTree>
    <p:extLst>
      <p:ext uri="{BB962C8B-B14F-4D97-AF65-F5344CB8AC3E}">
        <p14:creationId xmlns:p14="http://schemas.microsoft.com/office/powerpoint/2010/main" val="1016737571"/>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910" y="1371600"/>
            <a:ext cx="4322763" cy="373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8200" y="2209800"/>
            <a:ext cx="4296927" cy="4171950"/>
          </a:xfrm>
          <a:prstGeom prst="rect">
            <a:avLst/>
          </a:prstGeom>
        </p:spPr>
      </p:pic>
      <p:sp>
        <p:nvSpPr>
          <p:cNvPr id="4" name="TextBox 3"/>
          <p:cNvSpPr txBox="1"/>
          <p:nvPr/>
        </p:nvSpPr>
        <p:spPr>
          <a:xfrm>
            <a:off x="990600" y="762000"/>
            <a:ext cx="2819400" cy="369332"/>
          </a:xfrm>
          <a:prstGeom prst="rect">
            <a:avLst/>
          </a:prstGeom>
          <a:noFill/>
        </p:spPr>
        <p:txBody>
          <a:bodyPr wrap="square" rtlCol="0">
            <a:spAutoFit/>
          </a:bodyPr>
          <a:lstStyle/>
          <a:p>
            <a:r>
              <a:rPr lang="en-US" dirty="0" smtClean="0"/>
              <a:t>PowerPoint Presentations</a:t>
            </a:r>
            <a:endParaRPr lang="en-US" dirty="0"/>
          </a:p>
        </p:txBody>
      </p:sp>
      <p:sp>
        <p:nvSpPr>
          <p:cNvPr id="5" name="TextBox 4"/>
          <p:cNvSpPr txBox="1"/>
          <p:nvPr/>
        </p:nvSpPr>
        <p:spPr>
          <a:xfrm>
            <a:off x="6172200" y="1600200"/>
            <a:ext cx="1447800" cy="369332"/>
          </a:xfrm>
          <a:prstGeom prst="rect">
            <a:avLst/>
          </a:prstGeom>
          <a:noFill/>
        </p:spPr>
        <p:txBody>
          <a:bodyPr wrap="square" rtlCol="0">
            <a:spAutoFit/>
          </a:bodyPr>
          <a:lstStyle/>
          <a:p>
            <a:r>
              <a:rPr lang="en-US" dirty="0" smtClean="0"/>
              <a:t>Dissections</a:t>
            </a:r>
            <a:endParaRPr lang="en-US" dirty="0"/>
          </a:p>
        </p:txBody>
      </p:sp>
    </p:spTree>
    <p:extLst>
      <p:ext uri="{BB962C8B-B14F-4D97-AF65-F5344CB8AC3E}">
        <p14:creationId xmlns:p14="http://schemas.microsoft.com/office/powerpoint/2010/main" val="133014218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9874"/>
          <a:stretch/>
        </p:blipFill>
        <p:spPr>
          <a:xfrm>
            <a:off x="132735" y="990600"/>
            <a:ext cx="3277420" cy="3505200"/>
          </a:xfrm>
          <a:prstGeom prst="rect">
            <a:avLst/>
          </a:prstGeom>
        </p:spPr>
      </p:pic>
      <p:sp>
        <p:nvSpPr>
          <p:cNvPr id="5" name="TextBox 4"/>
          <p:cNvSpPr txBox="1"/>
          <p:nvPr/>
        </p:nvSpPr>
        <p:spPr>
          <a:xfrm>
            <a:off x="115529" y="501134"/>
            <a:ext cx="2209800" cy="369332"/>
          </a:xfrm>
          <a:prstGeom prst="rect">
            <a:avLst/>
          </a:prstGeom>
          <a:noFill/>
        </p:spPr>
        <p:txBody>
          <a:bodyPr wrap="square" rtlCol="0">
            <a:spAutoFit/>
          </a:bodyPr>
          <a:lstStyle/>
          <a:p>
            <a:r>
              <a:rPr lang="en-US" dirty="0" smtClean="0"/>
              <a:t>More dissecting</a:t>
            </a:r>
            <a:endParaRPr lang="en-US" dirty="0"/>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9540" r="26836"/>
          <a:stretch/>
        </p:blipFill>
        <p:spPr>
          <a:xfrm>
            <a:off x="5334000" y="533400"/>
            <a:ext cx="3493729" cy="3239729"/>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r="23768" b="23858"/>
          <a:stretch/>
        </p:blipFill>
        <p:spPr>
          <a:xfrm>
            <a:off x="2980812" y="3505200"/>
            <a:ext cx="4104968" cy="3075039"/>
          </a:xfrm>
          <a:prstGeom prst="rect">
            <a:avLst/>
          </a:prstGeom>
        </p:spPr>
      </p:pic>
    </p:spTree>
    <p:extLst>
      <p:ext uri="{BB962C8B-B14F-4D97-AF65-F5344CB8AC3E}">
        <p14:creationId xmlns:p14="http://schemas.microsoft.com/office/powerpoint/2010/main" val="32206151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Appalachian Regional Commission</a:t>
            </a:r>
            <a:endParaRPr lang="en-US" dirty="0"/>
          </a:p>
        </p:txBody>
      </p:sp>
      <p:sp>
        <p:nvSpPr>
          <p:cNvPr id="4" name="Text Placeholder 3"/>
          <p:cNvSpPr>
            <a:spLocks noGrp="1"/>
          </p:cNvSpPr>
          <p:nvPr>
            <p:ph type="body" sz="half" idx="2"/>
          </p:nvPr>
        </p:nvSpPr>
        <p:spPr>
          <a:xfrm>
            <a:off x="457200" y="2438400"/>
            <a:ext cx="2139696" cy="3660648"/>
          </a:xfrm>
        </p:spPr>
        <p:txBody>
          <a:bodyPr/>
          <a:lstStyle/>
          <a:p>
            <a:pPr marL="285750" indent="-285750">
              <a:buFont typeface="Wingdings" panose="05000000000000000000" pitchFamily="2" charset="2"/>
              <a:buChar char="Ø"/>
            </a:pPr>
            <a:r>
              <a:rPr lang="en-US" dirty="0" smtClean="0"/>
              <a:t>Hale County Pilot Project</a:t>
            </a:r>
          </a:p>
          <a:p>
            <a:endParaRPr lang="en-US" dirty="0" smtClean="0"/>
          </a:p>
          <a:p>
            <a:pPr marL="285750" indent="-285750">
              <a:buFont typeface="Wingdings" panose="05000000000000000000" pitchFamily="2" charset="2"/>
              <a:buChar char="Ø"/>
            </a:pPr>
            <a:r>
              <a:rPr lang="en-US" dirty="0" smtClean="0"/>
              <a:t>Convened meeting of interested community members</a:t>
            </a:r>
          </a:p>
          <a:p>
            <a:endParaRPr lang="en-US" dirty="0" smtClean="0"/>
          </a:p>
          <a:p>
            <a:pPr marL="285750" indent="-285750">
              <a:buFont typeface="Wingdings" panose="05000000000000000000" pitchFamily="2" charset="2"/>
              <a:buChar char="Ø"/>
            </a:pPr>
            <a:r>
              <a:rPr lang="en-US" dirty="0" smtClean="0"/>
              <a:t>Decided how project would be run for their county</a:t>
            </a:r>
          </a:p>
          <a:p>
            <a:endParaRPr lang="en-US" dirty="0" smtClean="0"/>
          </a:p>
          <a:p>
            <a:pPr marL="285750" indent="-285750">
              <a:buFont typeface="Wingdings" panose="05000000000000000000" pitchFamily="2" charset="2"/>
              <a:buChar char="Ø"/>
            </a:pPr>
            <a:r>
              <a:rPr lang="en-US" dirty="0" smtClean="0"/>
              <a:t>Smaller committee of community volunteers was established</a:t>
            </a:r>
            <a:endParaRPr lang="en-US"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067432" y="792163"/>
            <a:ext cx="3523736" cy="5578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78822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95400"/>
            <a:ext cx="5638800" cy="4844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28600" y="685800"/>
            <a:ext cx="2173288" cy="369332"/>
          </a:xfrm>
          <a:prstGeom prst="rect">
            <a:avLst/>
          </a:prstGeom>
          <a:noFill/>
        </p:spPr>
        <p:txBody>
          <a:bodyPr wrap="square" rtlCol="0">
            <a:spAutoFit/>
          </a:bodyPr>
          <a:lstStyle/>
          <a:p>
            <a:r>
              <a:rPr lang="en-US" dirty="0" smtClean="0"/>
              <a:t>Mentos &amp; Coke</a:t>
            </a:r>
            <a:endParaRPr lang="en-US" dirty="0"/>
          </a:p>
        </p:txBody>
      </p:sp>
    </p:spTree>
    <p:extLst>
      <p:ext uri="{BB962C8B-B14F-4D97-AF65-F5344CB8AC3E}">
        <p14:creationId xmlns:p14="http://schemas.microsoft.com/office/powerpoint/2010/main" val="253148993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1472381"/>
            <a:ext cx="6324600" cy="4743450"/>
          </a:xfrm>
          <a:prstGeom prst="rect">
            <a:avLst/>
          </a:prstGeom>
        </p:spPr>
      </p:pic>
      <p:sp>
        <p:nvSpPr>
          <p:cNvPr id="3" name="TextBox 2"/>
          <p:cNvSpPr txBox="1"/>
          <p:nvPr/>
        </p:nvSpPr>
        <p:spPr>
          <a:xfrm>
            <a:off x="228600" y="685800"/>
            <a:ext cx="2743200" cy="369332"/>
          </a:xfrm>
          <a:prstGeom prst="rect">
            <a:avLst/>
          </a:prstGeom>
          <a:noFill/>
        </p:spPr>
        <p:txBody>
          <a:bodyPr wrap="square" rtlCol="0">
            <a:spAutoFit/>
          </a:bodyPr>
          <a:lstStyle/>
          <a:p>
            <a:r>
              <a:rPr lang="en-US" dirty="0" smtClean="0"/>
              <a:t>Mentos &amp; Coke</a:t>
            </a:r>
            <a:endParaRPr lang="en-US" dirty="0"/>
          </a:p>
        </p:txBody>
      </p:sp>
    </p:spTree>
    <p:extLst>
      <p:ext uri="{BB962C8B-B14F-4D97-AF65-F5344CB8AC3E}">
        <p14:creationId xmlns:p14="http://schemas.microsoft.com/office/powerpoint/2010/main" val="1808237433"/>
      </p:ext>
    </p:extLst>
  </p:cSld>
  <p:clrMapOvr>
    <a:masterClrMapping/>
  </p:clrMapOvr>
  <p:transition spd="slow">
    <p:pull/>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Shadowing Opportunities</a:t>
            </a:r>
            <a:endParaRPr lang="en-US" dirty="0"/>
          </a:p>
        </p:txBody>
      </p:sp>
      <p:pic>
        <p:nvPicPr>
          <p:cNvPr id="3074" name="Picture 2" descr="C:\Users\mscox.UA-NET\AppData\Local\Microsoft\Windows\Temporary Internet Files\Content.Outlook\D4Z62KYM\Brandon  Alexis Mason at Gordo offic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161" t="11812" r="14516"/>
          <a:stretch/>
        </p:blipFill>
        <p:spPr bwMode="auto">
          <a:xfrm>
            <a:off x="1447799" y="1676400"/>
            <a:ext cx="5715001" cy="4800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18993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ARC Expansion of Project</a:t>
            </a:r>
            <a:endParaRPr lang="en-US" dirty="0"/>
          </a:p>
        </p:txBody>
      </p:sp>
      <p:sp>
        <p:nvSpPr>
          <p:cNvPr id="4" name="Text Placeholder 3"/>
          <p:cNvSpPr>
            <a:spLocks noGrp="1"/>
          </p:cNvSpPr>
          <p:nvPr>
            <p:ph type="body" sz="half" idx="2"/>
          </p:nvPr>
        </p:nvSpPr>
        <p:spPr/>
        <p:txBody>
          <a:bodyPr/>
          <a:lstStyle/>
          <a:p>
            <a:pPr marL="285750" indent="-285750">
              <a:buFont typeface="Wingdings" panose="05000000000000000000" pitchFamily="2" charset="2"/>
              <a:buChar char="Ø"/>
            </a:pPr>
            <a:r>
              <a:rPr lang="en-US" dirty="0" smtClean="0"/>
              <a:t>Expansion to Fayette and Pickens County</a:t>
            </a:r>
          </a:p>
          <a:p>
            <a:pPr marL="285750" indent="-285750">
              <a:buFont typeface="Wingdings" panose="05000000000000000000" pitchFamily="2" charset="2"/>
              <a:buChar char="Ø"/>
            </a:pPr>
            <a:r>
              <a:rPr lang="en-US" dirty="0" smtClean="0"/>
              <a:t>10 students from </a:t>
            </a:r>
            <a:r>
              <a:rPr lang="en-US" dirty="0" err="1" smtClean="0"/>
              <a:t>ea</a:t>
            </a:r>
            <a:endParaRPr lang="en-US" dirty="0" smtClean="0"/>
          </a:p>
          <a:p>
            <a:pPr marL="285750" indent="-285750">
              <a:buFont typeface="Wingdings" panose="05000000000000000000" pitchFamily="2" charset="2"/>
              <a:buChar char="Ø"/>
            </a:pPr>
            <a:r>
              <a:rPr lang="en-US" dirty="0" smtClean="0"/>
              <a:t>Continued with Hale County</a:t>
            </a:r>
          </a:p>
          <a:p>
            <a:pPr marL="285750" indent="-285750">
              <a:buFont typeface="Wingdings" panose="05000000000000000000" pitchFamily="2" charset="2"/>
              <a:buChar char="Ø"/>
            </a:pPr>
            <a:r>
              <a:rPr lang="en-US" dirty="0" smtClean="0"/>
              <a:t>Total of 40 Scholars</a:t>
            </a:r>
          </a:p>
          <a:p>
            <a:pPr marL="285750" indent="-285750">
              <a:buFont typeface="Wingdings" panose="05000000000000000000" pitchFamily="2" charset="2"/>
              <a:buChar char="Ø"/>
            </a:pPr>
            <a:r>
              <a:rPr lang="en-US" dirty="0" smtClean="0"/>
              <a:t>Fayette and Pickens selection process</a:t>
            </a:r>
          </a:p>
          <a:p>
            <a:pPr marL="285750" indent="-285750">
              <a:buFont typeface="Wingdings" panose="05000000000000000000" pitchFamily="2" charset="2"/>
              <a:buChar char="Ø"/>
            </a:pPr>
            <a:r>
              <a:rPr lang="en-US" dirty="0" smtClean="0"/>
              <a:t>Activities for each county similar</a:t>
            </a:r>
          </a:p>
          <a:p>
            <a:pPr marL="285750" indent="-285750">
              <a:buFont typeface="Wingdings" panose="05000000000000000000" pitchFamily="2" charset="2"/>
              <a:buChar char="Ø"/>
            </a:pPr>
            <a:r>
              <a:rPr lang="en-US" dirty="0" smtClean="0"/>
              <a:t>Some interaction</a:t>
            </a:r>
            <a:endParaRPr lang="en-US" dirty="0"/>
          </a:p>
        </p:txBody>
      </p:sp>
      <p:pic>
        <p:nvPicPr>
          <p:cNvPr id="1026" name="Picture 2" descr="C:\Users\mscox.UA-NET\AppData\Local\Microsoft\Windows\Temporary Internet Files\Content.Outlook\D4Z62KYM\County Map.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28250" y="562708"/>
            <a:ext cx="4748950" cy="601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3610123"/>
      </p:ext>
    </p:extLst>
  </p:cSld>
  <p:clrMapOvr>
    <a:masterClrMapping/>
  </p:clrMapOvr>
  <p:transition spd="slow">
    <p:pull/>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Fayette County Health Scholars</a:t>
            </a:r>
            <a:endParaRPr lang="en-US"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21075" t="-1" r="26021" b="-1"/>
          <a:stretch/>
        </p:blipFill>
        <p:spPr>
          <a:xfrm>
            <a:off x="1951704" y="1524000"/>
            <a:ext cx="4168878" cy="5105400"/>
          </a:xfrm>
          <a:prstGeom prst="rect">
            <a:avLst/>
          </a:prstGeom>
        </p:spPr>
      </p:pic>
    </p:spTree>
    <p:extLst>
      <p:ext uri="{BB962C8B-B14F-4D97-AF65-F5344CB8AC3E}">
        <p14:creationId xmlns:p14="http://schemas.microsoft.com/office/powerpoint/2010/main" val="538300207"/>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Pickens County Health Scholars</a:t>
            </a:r>
            <a:endParaRPr lang="en-US"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6236" t="34780" r="16344"/>
          <a:stretch/>
        </p:blipFill>
        <p:spPr>
          <a:xfrm>
            <a:off x="838200" y="1981200"/>
            <a:ext cx="7079226" cy="3949981"/>
          </a:xfrm>
          <a:prstGeom prst="rect">
            <a:avLst/>
          </a:prstGeom>
        </p:spPr>
      </p:pic>
    </p:spTree>
    <p:extLst>
      <p:ext uri="{BB962C8B-B14F-4D97-AF65-F5344CB8AC3E}">
        <p14:creationId xmlns:p14="http://schemas.microsoft.com/office/powerpoint/2010/main" val="2820864797"/>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All together</a:t>
            </a:r>
            <a:endParaRPr lang="en-US" dirty="0"/>
          </a:p>
        </p:txBody>
      </p:sp>
      <p:pic>
        <p:nvPicPr>
          <p:cNvPr id="2050" name="Picture 2" descr="C:\Users\mscox.UA-NET\AppData\Local\Microsoft\Windows\Temporary Internet Files\Content.Outlook\D4Z62KYM\CIMG175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3665" b="28299"/>
          <a:stretch/>
        </p:blipFill>
        <p:spPr bwMode="auto">
          <a:xfrm>
            <a:off x="304800" y="1447800"/>
            <a:ext cx="8610600" cy="472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6462497"/>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838200"/>
          </a:xfrm>
        </p:spPr>
        <p:txBody>
          <a:bodyPr/>
          <a:lstStyle/>
          <a:p>
            <a:r>
              <a:rPr lang="en-US" dirty="0" smtClean="0"/>
              <a:t>Informational Flier and Application</a:t>
            </a:r>
            <a:endParaRPr lang="en-US" dirty="0"/>
          </a:p>
        </p:txBody>
      </p:sp>
      <p:pic>
        <p:nvPicPr>
          <p:cNvPr id="15" name="Content Placeholder 14"/>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844617" y="1219200"/>
            <a:ext cx="3645765" cy="5172075"/>
          </a:xfrm>
        </p:spPr>
      </p:pic>
      <p:pic>
        <p:nvPicPr>
          <p:cNvPr id="14" name="Content Placeholder 13"/>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381000" y="1143000"/>
            <a:ext cx="3874365" cy="5410200"/>
          </a:xfrm>
        </p:spPr>
      </p:pic>
    </p:spTree>
    <p:extLst>
      <p:ext uri="{BB962C8B-B14F-4D97-AF65-F5344CB8AC3E}">
        <p14:creationId xmlns:p14="http://schemas.microsoft.com/office/powerpoint/2010/main" val="39243036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 of Application</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673980" y="792163"/>
            <a:ext cx="4310639" cy="5578475"/>
          </a:xfrm>
        </p:spPr>
      </p:pic>
      <p:sp>
        <p:nvSpPr>
          <p:cNvPr id="4" name="Text Placeholder 3"/>
          <p:cNvSpPr>
            <a:spLocks noGrp="1"/>
          </p:cNvSpPr>
          <p:nvPr>
            <p:ph type="body" sz="half" idx="2"/>
          </p:nvPr>
        </p:nvSpPr>
        <p:spPr>
          <a:xfrm>
            <a:off x="533400" y="2057400"/>
            <a:ext cx="2139696" cy="4191000"/>
          </a:xfrm>
        </p:spPr>
        <p:txBody>
          <a:bodyPr>
            <a:normAutofit/>
          </a:bodyPr>
          <a:lstStyle/>
          <a:p>
            <a:endParaRPr lang="en-US" dirty="0" smtClean="0"/>
          </a:p>
          <a:p>
            <a:pPr marL="285750" indent="-285750">
              <a:buFont typeface="Wingdings" panose="05000000000000000000" pitchFamily="2" charset="2"/>
              <a:buChar char="Ø"/>
            </a:pPr>
            <a:r>
              <a:rPr lang="en-US" dirty="0"/>
              <a:t>Application goes to </a:t>
            </a:r>
            <a:r>
              <a:rPr lang="en-US" dirty="0" smtClean="0"/>
              <a:t>school</a:t>
            </a:r>
          </a:p>
          <a:p>
            <a:endParaRPr lang="en-US" dirty="0"/>
          </a:p>
          <a:p>
            <a:pPr marL="285750" indent="-285750">
              <a:buFont typeface="Wingdings" panose="05000000000000000000" pitchFamily="2" charset="2"/>
              <a:buChar char="Ø"/>
            </a:pPr>
            <a:r>
              <a:rPr lang="en-US" dirty="0" smtClean="0"/>
              <a:t>Application reviewed by committee</a:t>
            </a:r>
          </a:p>
          <a:p>
            <a:endParaRPr lang="en-US" dirty="0" smtClean="0"/>
          </a:p>
          <a:p>
            <a:pPr marL="285750" indent="-285750">
              <a:buFont typeface="Wingdings" panose="05000000000000000000" pitchFamily="2" charset="2"/>
              <a:buChar char="Ø"/>
            </a:pPr>
            <a:r>
              <a:rPr lang="en-US" dirty="0" smtClean="0"/>
              <a:t>Good idea of “</a:t>
            </a:r>
            <a:r>
              <a:rPr lang="en-US" dirty="0" err="1" smtClean="0"/>
              <a:t>rurality</a:t>
            </a:r>
            <a:r>
              <a:rPr lang="en-US" dirty="0" smtClean="0"/>
              <a:t>”</a:t>
            </a:r>
          </a:p>
          <a:p>
            <a:endParaRPr lang="en-US" dirty="0" smtClean="0"/>
          </a:p>
          <a:p>
            <a:pPr marL="285750" indent="-285750">
              <a:buFont typeface="Wingdings" panose="05000000000000000000" pitchFamily="2" charset="2"/>
              <a:buChar char="Ø"/>
            </a:pPr>
            <a:r>
              <a:rPr lang="en-US" dirty="0" smtClean="0"/>
              <a:t>Get to know the students and if they are interested in a health care career</a:t>
            </a:r>
          </a:p>
          <a:p>
            <a:endParaRPr lang="en-US" dirty="0" smtClean="0"/>
          </a:p>
          <a:p>
            <a:pPr marL="285750" indent="-285750">
              <a:buFont typeface="Wingdings" panose="05000000000000000000" pitchFamily="2" charset="2"/>
              <a:buChar char="Ø"/>
            </a:pPr>
            <a:r>
              <a:rPr lang="en-US" dirty="0" smtClean="0"/>
              <a:t>What led them to this decision</a:t>
            </a:r>
          </a:p>
          <a:p>
            <a:pPr marL="285750" indent="-285750">
              <a:buFont typeface="Wingdings" panose="05000000000000000000" pitchFamily="2" charset="2"/>
              <a:buChar char="Ø"/>
            </a:pPr>
            <a:endParaRPr lang="en-US" dirty="0" smtClean="0"/>
          </a:p>
          <a:p>
            <a:endParaRPr lang="en-US" dirty="0"/>
          </a:p>
          <a:p>
            <a:endParaRPr lang="en-US" dirty="0"/>
          </a:p>
        </p:txBody>
      </p:sp>
    </p:spTree>
    <p:extLst>
      <p:ext uri="{BB962C8B-B14F-4D97-AF65-F5344CB8AC3E}">
        <p14:creationId xmlns:p14="http://schemas.microsoft.com/office/powerpoint/2010/main" val="456680488"/>
      </p:ext>
    </p:extLst>
  </p:cSld>
  <p:clrMapOvr>
    <a:masterClrMapping/>
  </p:clrMapOvr>
  <p:transition spd="slow">
    <p:pull/>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Reviewing Applications</a:t>
            </a:r>
            <a:endParaRPr lang="en-US" dirty="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14663" t="28231" r="6276"/>
          <a:stretch/>
        </p:blipFill>
        <p:spPr>
          <a:xfrm>
            <a:off x="381000" y="1981200"/>
            <a:ext cx="3917315" cy="2667000"/>
          </a:xfrm>
          <a:prstGeom prst="rect">
            <a:avLst/>
          </a:prstGeom>
        </p:spPr>
      </p:pic>
      <p:pic>
        <p:nvPicPr>
          <p:cNvPr id="7" name="Picture 6"/>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9636" b="65455" l="9591" r="83955">
                        <a14:foregroundMark x1="14136" y1="28182" x2="82955" y2="64788"/>
                        <a14:foregroundMark x1="83091" y1="64788" x2="83818" y2="10000"/>
                        <a14:foregroundMark x1="82455" y1="11515" x2="9727" y2="10485"/>
                        <a14:foregroundMark x1="10136" y1="11152" x2="9864" y2="64303"/>
                        <a14:foregroundMark x1="10227" y1="64485" x2="82727" y2="65273"/>
                        <a14:foregroundMark x1="82318" y1="65152" x2="75591" y2="64970"/>
                        <a14:foregroundMark x1="10727" y1="28000" x2="9864" y2="64121"/>
                        <a14:foregroundMark x1="9864" y1="64121" x2="78818" y2="65273"/>
                        <a14:foregroundMark x1="10500" y1="28848" x2="48591" y2="46970"/>
                        <a14:foregroundMark x1="48727" y1="46485" x2="44364" y2="64606"/>
                        <a14:foregroundMark x1="29864" y1="38000" x2="10727" y2="46485"/>
                        <a14:foregroundMark x1="20136" y1="42970" x2="46591" y2="55636"/>
                        <a14:foregroundMark x1="33364" y1="50121" x2="33864" y2="50970"/>
                        <a14:foregroundMark x1="32864" y1="49455" x2="10000" y2="46303"/>
                        <a14:foregroundMark x1="33727" y1="50970" x2="9636" y2="64303"/>
                        <a14:foregroundMark x1="29591" y1="38667" x2="46091" y2="10848"/>
                        <a14:foregroundMark x1="48591" y1="46667" x2="34000" y2="50000"/>
                        <a14:foregroundMark x1="48727" y1="46303" x2="33591" y2="64606"/>
                        <a14:foregroundMark x1="40864" y1="55333" x2="44455" y2="64788"/>
                        <a14:foregroundMark x1="29591" y1="38485" x2="9636" y2="9636"/>
                        <a14:foregroundMark x1="30000" y1="38121" x2="10500" y2="37818"/>
                        <a14:foregroundMark x1="29727" y1="37636" x2="83955" y2="10848"/>
                        <a14:foregroundMark x1="30000" y1="37818" x2="83455" y2="37152"/>
                        <a14:foregroundMark x1="56455" y1="38121" x2="48591" y2="46788"/>
                        <a14:foregroundMark x1="52955" y1="42788" x2="29591" y2="38000"/>
                        <a14:foregroundMark x1="52364" y1="42667" x2="78955" y2="64606"/>
                        <a14:foregroundMark x1="52727" y1="42788" x2="83818" y2="37455"/>
                        <a14:foregroundMark x1="68318" y1="40485" x2="65955" y2="53636"/>
                        <a14:foregroundMark x1="83818" y1="38303" x2="78955" y2="64485"/>
                        <a14:foregroundMark x1="81227" y1="52121" x2="67091" y2="46485"/>
                        <a14:foregroundMark x1="65591" y1="54121" x2="46455" y2="55333"/>
                        <a14:foregroundMark x1="56455" y1="55455" x2="46364" y2="64606"/>
                        <a14:foregroundMark x1="56364" y1="55152" x2="48091" y2="46303"/>
                        <a14:foregroundMark x1="48227" y1="46788" x2="57227" y2="24667"/>
                        <a14:foregroundMark x1="52864" y1="36485" x2="40591" y2="40667"/>
                      </a14:backgroundRemoval>
                    </a14:imgEffect>
                  </a14:imgLayer>
                </a14:imgProps>
              </a:ext>
              <a:ext uri="{28A0092B-C50C-407E-A947-70E740481C1C}">
                <a14:useLocalDpi xmlns:a14="http://schemas.microsoft.com/office/drawing/2010/main" val="0"/>
              </a:ext>
            </a:extLst>
          </a:blip>
          <a:srcRect l="9548" t="8285" r="19254" b="34529"/>
          <a:stretch/>
        </p:blipFill>
        <p:spPr>
          <a:xfrm>
            <a:off x="4527430" y="1981200"/>
            <a:ext cx="4404028" cy="3200400"/>
          </a:xfrm>
          <a:prstGeom prst="rect">
            <a:avLst/>
          </a:prstGeom>
          <a:ln>
            <a:solidFill>
              <a:schemeClr val="accent2"/>
            </a:solidFill>
          </a:ln>
        </p:spPr>
      </p:pic>
    </p:spTree>
    <p:extLst>
      <p:ext uri="{BB962C8B-B14F-4D97-AF65-F5344CB8AC3E}">
        <p14:creationId xmlns:p14="http://schemas.microsoft.com/office/powerpoint/2010/main" val="1054796076"/>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Interview Day</a:t>
            </a:r>
            <a:endParaRPr lang="en-US"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2945" t="17983" r="12522" b="15506"/>
          <a:stretch/>
        </p:blipFill>
        <p:spPr>
          <a:xfrm>
            <a:off x="228600" y="1828800"/>
            <a:ext cx="4316361" cy="2888840"/>
          </a:xfrm>
          <a:prstGeom prst="rect">
            <a:avLst/>
          </a:prstGeom>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5863" t="26955" r="10694" b="13301"/>
          <a:stretch/>
        </p:blipFill>
        <p:spPr>
          <a:xfrm>
            <a:off x="5029200" y="838200"/>
            <a:ext cx="3657600" cy="2394828"/>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2500" y="3810000"/>
            <a:ext cx="4191000" cy="2762250"/>
          </a:xfrm>
          <a:prstGeom prst="rect">
            <a:avLst/>
          </a:prstGeom>
        </p:spPr>
      </p:pic>
    </p:spTree>
    <p:extLst>
      <p:ext uri="{BB962C8B-B14F-4D97-AF65-F5344CB8AC3E}">
        <p14:creationId xmlns:p14="http://schemas.microsoft.com/office/powerpoint/2010/main" val="148189053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Hale County Health Scholars 2011-2012</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1524000"/>
            <a:ext cx="7434881" cy="4947270"/>
          </a:xfrm>
          <a:prstGeom prst="rect">
            <a:avLst/>
          </a:prstGeom>
        </p:spPr>
      </p:pic>
    </p:spTree>
    <p:extLst>
      <p:ext uri="{BB962C8B-B14F-4D97-AF65-F5344CB8AC3E}">
        <p14:creationId xmlns:p14="http://schemas.microsoft.com/office/powerpoint/2010/main" val="2798669057"/>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Activities of the HCHS program</a:t>
            </a:r>
            <a:endParaRPr lang="en-US" dirty="0"/>
          </a:p>
        </p:txBody>
      </p:sp>
      <p:sp>
        <p:nvSpPr>
          <p:cNvPr id="3" name="Content Placeholder 2"/>
          <p:cNvSpPr>
            <a:spLocks noGrp="1"/>
          </p:cNvSpPr>
          <p:nvPr>
            <p:ph sz="half" idx="1"/>
          </p:nvPr>
        </p:nvSpPr>
        <p:spPr>
          <a:xfrm>
            <a:off x="457200" y="1673352"/>
            <a:ext cx="4038600" cy="4498848"/>
          </a:xfrm>
        </p:spPr>
        <p:txBody>
          <a:bodyPr>
            <a:normAutofit fontScale="92500" lnSpcReduction="10000"/>
          </a:bodyPr>
          <a:lstStyle/>
          <a:p>
            <a:r>
              <a:rPr lang="en-US" dirty="0" smtClean="0"/>
              <a:t>Welcome Dinner with parents</a:t>
            </a:r>
          </a:p>
          <a:p>
            <a:r>
              <a:rPr lang="en-US" dirty="0" smtClean="0"/>
              <a:t>National Rural Health Day (hospital tour)</a:t>
            </a:r>
          </a:p>
          <a:p>
            <a:r>
              <a:rPr lang="en-US" dirty="0" smtClean="0"/>
              <a:t>Farm Field Trip</a:t>
            </a:r>
          </a:p>
          <a:p>
            <a:r>
              <a:rPr lang="en-US" dirty="0" smtClean="0"/>
              <a:t>Safe House Museum Tour</a:t>
            </a:r>
          </a:p>
          <a:p>
            <a:r>
              <a:rPr lang="en-US" dirty="0" smtClean="0"/>
              <a:t>Meet with Rural Medical Scholars</a:t>
            </a:r>
          </a:p>
        </p:txBody>
      </p:sp>
      <p:sp>
        <p:nvSpPr>
          <p:cNvPr id="4" name="Content Placeholder 3"/>
          <p:cNvSpPr>
            <a:spLocks noGrp="1"/>
          </p:cNvSpPr>
          <p:nvPr>
            <p:ph sz="half" idx="2"/>
          </p:nvPr>
        </p:nvSpPr>
        <p:spPr/>
        <p:txBody>
          <a:bodyPr>
            <a:normAutofit fontScale="92500" lnSpcReduction="10000"/>
          </a:bodyPr>
          <a:lstStyle/>
          <a:p>
            <a:r>
              <a:rPr lang="en-US" dirty="0" smtClean="0"/>
              <a:t>ARC progress report mtg. in Moundville (student reports)</a:t>
            </a:r>
          </a:p>
          <a:p>
            <a:r>
              <a:rPr lang="en-US" dirty="0" smtClean="0"/>
              <a:t>University Club with invited guests</a:t>
            </a:r>
          </a:p>
          <a:p>
            <a:r>
              <a:rPr lang="en-US" dirty="0" smtClean="0"/>
              <a:t>Rural Health Conference</a:t>
            </a:r>
          </a:p>
          <a:p>
            <a:r>
              <a:rPr lang="en-US" dirty="0" smtClean="0"/>
              <a:t>Hale County Health Dept. Tour</a:t>
            </a:r>
          </a:p>
          <a:p>
            <a:r>
              <a:rPr lang="en-US" dirty="0" smtClean="0"/>
              <a:t>Summer Camp</a:t>
            </a:r>
          </a:p>
          <a:p>
            <a:r>
              <a:rPr lang="en-US" dirty="0" smtClean="0"/>
              <a:t>Shadowing Opportunities</a:t>
            </a:r>
            <a:endParaRPr lang="en-US" dirty="0"/>
          </a:p>
        </p:txBody>
      </p:sp>
    </p:spTree>
    <p:extLst>
      <p:ext uri="{BB962C8B-B14F-4D97-AF65-F5344CB8AC3E}">
        <p14:creationId xmlns:p14="http://schemas.microsoft.com/office/powerpoint/2010/main" val="3370183510"/>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Activities</a:t>
            </a:r>
            <a:endParaRPr lang="en-US" dirty="0"/>
          </a:p>
        </p:txBody>
      </p:sp>
      <p:sp>
        <p:nvSpPr>
          <p:cNvPr id="6" name="Text Placeholder 5"/>
          <p:cNvSpPr>
            <a:spLocks noGrp="1"/>
          </p:cNvSpPr>
          <p:nvPr>
            <p:ph type="body" idx="1"/>
          </p:nvPr>
        </p:nvSpPr>
        <p:spPr/>
        <p:txBody>
          <a:bodyPr/>
          <a:lstStyle/>
          <a:p>
            <a:r>
              <a:rPr lang="en-US" dirty="0" smtClean="0"/>
              <a:t>Welcome Dinner</a:t>
            </a:r>
            <a:endParaRPr lang="en-US" dirty="0"/>
          </a:p>
        </p:txBody>
      </p:sp>
      <p:sp>
        <p:nvSpPr>
          <p:cNvPr id="8" name="Text Placeholder 7"/>
          <p:cNvSpPr>
            <a:spLocks noGrp="1"/>
          </p:cNvSpPr>
          <p:nvPr>
            <p:ph type="body" sz="quarter" idx="3"/>
          </p:nvPr>
        </p:nvSpPr>
        <p:spPr>
          <a:xfrm>
            <a:off x="4800600" y="1066800"/>
            <a:ext cx="3931920" cy="639762"/>
          </a:xfrm>
        </p:spPr>
        <p:txBody>
          <a:bodyPr/>
          <a:lstStyle/>
          <a:p>
            <a:r>
              <a:rPr lang="en-US" dirty="0" smtClean="0"/>
              <a:t>National Rural Health Day</a:t>
            </a:r>
            <a:endParaRPr lang="en-US" dirty="0"/>
          </a:p>
        </p:txBody>
      </p:sp>
      <p:pic>
        <p:nvPicPr>
          <p:cNvPr id="12" name="Content Placeholder 11"/>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57200" y="2362200"/>
            <a:ext cx="3932238" cy="3526433"/>
          </a:xfrm>
        </p:spPr>
      </p:pic>
      <p:pic>
        <p:nvPicPr>
          <p:cNvPr id="15" name="Content Placeholder 14"/>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724400" y="1676400"/>
            <a:ext cx="3170237" cy="2377677"/>
          </a:xfrm>
        </p:spPr>
      </p:pic>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7800" y="3657600"/>
            <a:ext cx="3657600" cy="2743200"/>
          </a:xfrm>
          <a:prstGeom prst="rect">
            <a:avLst/>
          </a:prstGeom>
        </p:spPr>
      </p:pic>
    </p:spTree>
    <p:extLst>
      <p:ext uri="{BB962C8B-B14F-4D97-AF65-F5344CB8AC3E}">
        <p14:creationId xmlns:p14="http://schemas.microsoft.com/office/powerpoint/2010/main" val="9276686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NewsPrint">
      <a:dk1>
        <a:sysClr val="windowText" lastClr="000000"/>
      </a:dk1>
      <a:lt1>
        <a:sysClr val="window" lastClr="FFFFFF"/>
      </a:lt1>
      <a:dk2>
        <a:srgbClr val="303030"/>
      </a:dk2>
      <a:lt2>
        <a:srgbClr val="DEDEE0"/>
      </a:lt2>
      <a:accent1>
        <a:srgbClr val="AD0101"/>
      </a:accent1>
      <a:accent2>
        <a:srgbClr val="726056"/>
      </a:accent2>
      <a:accent3>
        <a:srgbClr val="AC956E"/>
      </a:accent3>
      <a:accent4>
        <a:srgbClr val="808DA9"/>
      </a:accent4>
      <a:accent5>
        <a:srgbClr val="424E5B"/>
      </a:accent5>
      <a:accent6>
        <a:srgbClr val="730E00"/>
      </a:accent6>
      <a:hlink>
        <a:srgbClr val="D26900"/>
      </a:hlink>
      <a:folHlink>
        <a:srgbClr val="D89243"/>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368</TotalTime>
  <Words>590</Words>
  <Application>Microsoft Office PowerPoint</Application>
  <PresentationFormat>On-screen Show (4:3)</PresentationFormat>
  <Paragraphs>96</Paragraphs>
  <Slides>26</Slides>
  <Notes>1</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Clarity</vt:lpstr>
      <vt:lpstr>West   Alabama   Rural Health   Development Partnership   Project</vt:lpstr>
      <vt:lpstr>Appalachian Regional Commission</vt:lpstr>
      <vt:lpstr>Informational Flier and Application</vt:lpstr>
      <vt:lpstr>Back of Application</vt:lpstr>
      <vt:lpstr>Reviewing Applications</vt:lpstr>
      <vt:lpstr>Interview Day</vt:lpstr>
      <vt:lpstr>Hale County Health Scholars 2011-2012</vt:lpstr>
      <vt:lpstr>Activities of the HCHS program</vt:lpstr>
      <vt:lpstr>Activities</vt:lpstr>
      <vt:lpstr>Activities</vt:lpstr>
      <vt:lpstr>Activities</vt:lpstr>
      <vt:lpstr>ARC Progress Report</vt:lpstr>
      <vt:lpstr>Activities</vt:lpstr>
      <vt:lpstr>Activities</vt:lpstr>
      <vt:lpstr>PowerPoint Presentation</vt:lpstr>
      <vt:lpstr>Activities</vt:lpstr>
      <vt:lpstr>Summer Camp!</vt:lpstr>
      <vt:lpstr>PowerPoint Presentation</vt:lpstr>
      <vt:lpstr>PowerPoint Presentation</vt:lpstr>
      <vt:lpstr>PowerPoint Presentation</vt:lpstr>
      <vt:lpstr>PowerPoint Presentation</vt:lpstr>
      <vt:lpstr>Shadowing Opportunities</vt:lpstr>
      <vt:lpstr>ARC Expansion of Project</vt:lpstr>
      <vt:lpstr>Fayette County Health Scholars</vt:lpstr>
      <vt:lpstr>Pickens County Health Scholars</vt:lpstr>
      <vt:lpstr>All together</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West   Alabama   Rural Health   Development Partnership   Project</dc:title>
  <dc:creator>Cox, Melissa</dc:creator>
  <cp:lastModifiedBy>Whigham, LaKeshia</cp:lastModifiedBy>
  <cp:revision>34</cp:revision>
  <dcterms:created xsi:type="dcterms:W3CDTF">2014-05-19T14:50:14Z</dcterms:created>
  <dcterms:modified xsi:type="dcterms:W3CDTF">2014-07-10T18:55:08Z</dcterms:modified>
</cp:coreProperties>
</file>